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4098" r:id="rId5"/>
  </p:sldMasterIdLst>
  <p:notesMasterIdLst>
    <p:notesMasterId r:id="rId32"/>
  </p:notesMasterIdLst>
  <p:handoutMasterIdLst>
    <p:handoutMasterId r:id="rId33"/>
  </p:handoutMasterIdLst>
  <p:sldIdLst>
    <p:sldId id="256" r:id="rId6"/>
    <p:sldId id="423" r:id="rId7"/>
    <p:sldId id="427" r:id="rId8"/>
    <p:sldId id="376" r:id="rId9"/>
    <p:sldId id="426" r:id="rId10"/>
    <p:sldId id="396" r:id="rId11"/>
    <p:sldId id="397" r:id="rId12"/>
    <p:sldId id="380" r:id="rId13"/>
    <p:sldId id="381" r:id="rId14"/>
    <p:sldId id="378" r:id="rId15"/>
    <p:sldId id="428" r:id="rId16"/>
    <p:sldId id="373" r:id="rId17"/>
    <p:sldId id="422" r:id="rId18"/>
    <p:sldId id="356" r:id="rId19"/>
    <p:sldId id="429" r:id="rId20"/>
    <p:sldId id="425" r:id="rId21"/>
    <p:sldId id="431" r:id="rId22"/>
    <p:sldId id="436" r:id="rId23"/>
    <p:sldId id="432" r:id="rId24"/>
    <p:sldId id="434" r:id="rId25"/>
    <p:sldId id="435" r:id="rId26"/>
    <p:sldId id="372" r:id="rId27"/>
    <p:sldId id="368" r:id="rId28"/>
    <p:sldId id="366" r:id="rId29"/>
    <p:sldId id="374" r:id="rId30"/>
    <p:sldId id="375" r:id="rId3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66" userDrawn="1">
          <p15:clr>
            <a:srgbClr val="A4A3A4"/>
          </p15:clr>
        </p15:guide>
        <p15:guide id="2" orient="horz" pos="628" userDrawn="1">
          <p15:clr>
            <a:srgbClr val="A4A3A4"/>
          </p15:clr>
        </p15:guide>
        <p15:guide id="3" orient="horz" pos="4320" userDrawn="1">
          <p15:clr>
            <a:srgbClr val="A4A3A4"/>
          </p15:clr>
        </p15:guide>
        <p15:guide id="4" pos="96" userDrawn="1">
          <p15:clr>
            <a:srgbClr val="A4A3A4"/>
          </p15:clr>
        </p15:guide>
        <p15:guide id="5" pos="2880" userDrawn="1">
          <p15:clr>
            <a:srgbClr val="A4A3A4"/>
          </p15:clr>
        </p15:guide>
        <p15:guide id="6" pos="5664"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os Ransanz, Guillermo" initials="RRG" lastIdx="4" clrIdx="0">
    <p:extLst>
      <p:ext uri="{19B8F6BF-5375-455C-9EA6-DF929625EA0E}">
        <p15:presenceInfo xmlns:p15="http://schemas.microsoft.com/office/powerpoint/2012/main" userId="S-1-5-21-3791487480-1111548175-1301309645-40623" providerId="AD"/>
      </p:ext>
    </p:extLst>
  </p:cmAuthor>
  <p:cmAuthor id="2" name="Ruiz Oria, Irene" initials="ROI" lastIdx="2" clrIdx="1">
    <p:extLst>
      <p:ext uri="{19B8F6BF-5375-455C-9EA6-DF929625EA0E}">
        <p15:presenceInfo xmlns:p15="http://schemas.microsoft.com/office/powerpoint/2012/main" userId="S-1-5-21-3791487480-1111548175-1301309645-1114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5B41"/>
    <a:srgbClr val="FF9900"/>
    <a:srgbClr val="9B7CF2"/>
    <a:srgbClr val="25E7FB"/>
    <a:srgbClr val="8FDEA0"/>
    <a:srgbClr val="72A7AE"/>
    <a:srgbClr val="DFF3E3"/>
    <a:srgbClr val="BCE9C5"/>
    <a:srgbClr val="E4E0D9"/>
    <a:srgbClr val="6E61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4826" autoAdjust="0"/>
  </p:normalViewPr>
  <p:slideViewPr>
    <p:cSldViewPr snapToGrid="0">
      <p:cViewPr varScale="1">
        <p:scale>
          <a:sx n="76" d="100"/>
          <a:sy n="76" d="100"/>
        </p:scale>
        <p:origin x="1256" y="52"/>
      </p:cViewPr>
      <p:guideLst>
        <p:guide orient="horz" pos="4266"/>
        <p:guide orient="horz" pos="628"/>
        <p:guide orient="horz" pos="4320"/>
        <p:guide pos="96"/>
        <p:guide pos="2880"/>
        <p:guide pos="5664"/>
      </p:guideLst>
    </p:cSldViewPr>
  </p:slideViewPr>
  <p:outlineViewPr>
    <p:cViewPr>
      <p:scale>
        <a:sx n="33" d="100"/>
        <a:sy n="33" d="100"/>
      </p:scale>
      <p:origin x="0" y="0"/>
    </p:cViewPr>
  </p:outlineViewPr>
  <p:notesTextViewPr>
    <p:cViewPr>
      <p:scale>
        <a:sx n="150" d="100"/>
        <a:sy n="150" d="100"/>
      </p:scale>
      <p:origin x="0" y="-28"/>
    </p:cViewPr>
  </p:notesTextViewPr>
  <p:sorterViewPr>
    <p:cViewPr>
      <p:scale>
        <a:sx n="146" d="100"/>
        <a:sy n="146" d="100"/>
      </p:scale>
      <p:origin x="0" y="0"/>
    </p:cViewPr>
  </p:sorterViewPr>
  <p:notesViewPr>
    <p:cSldViewPr snapToGrid="0">
      <p:cViewPr varScale="1">
        <p:scale>
          <a:sx n="81" d="100"/>
          <a:sy n="81" d="100"/>
        </p:scale>
        <p:origin x="399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917302200276071E-2"/>
          <c:y val="3.9869556685652542E-2"/>
          <c:w val="0.97308269779972389"/>
          <c:h val="0.78817646853715506"/>
        </c:manualLayout>
      </c:layout>
      <c:barChart>
        <c:barDir val="col"/>
        <c:grouping val="clustered"/>
        <c:varyColors val="0"/>
        <c:ser>
          <c:idx val="0"/>
          <c:order val="0"/>
          <c:spPr>
            <a:solidFill>
              <a:srgbClr val="0070C0"/>
            </a:solidFill>
            <a:ln w="9525" cap="flat" cmpd="sng" algn="ctr">
              <a:solidFill>
                <a:schemeClr val="accent1">
                  <a:shade val="95000"/>
                </a:schemeClr>
              </a:solidFill>
              <a:round/>
            </a:ln>
            <a:effectLst/>
          </c:spPr>
          <c:invertIfNegative val="0"/>
          <c:dLbls>
            <c:dLbl>
              <c:idx val="0"/>
              <c:layout>
                <c:manualLayout>
                  <c:x val="-2.9353655616440634E-3"/>
                  <c:y val="0.1021037949939161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63B-4482-BDE7-EC976D121A76}"/>
                </c:ext>
              </c:extLst>
            </c:dLbl>
            <c:dLbl>
              <c:idx val="1"/>
              <c:layout>
                <c:manualLayout>
                  <c:x val="2.9353655616440634E-3"/>
                  <c:y val="0.10056879644390981"/>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63B-4482-BDE7-EC976D121A76}"/>
                </c:ext>
              </c:extLst>
            </c:dLbl>
            <c:dLbl>
              <c:idx val="2"/>
              <c:layout>
                <c:manualLayout>
                  <c:x val="-5.3814413628109434E-17"/>
                  <c:y val="0.10287129426891935"/>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63B-4482-BDE7-EC976D121A76}"/>
                </c:ext>
              </c:extLst>
            </c:dLbl>
            <c:dLbl>
              <c:idx val="3"/>
              <c:layout>
                <c:manualLayout>
                  <c:x val="-2.9353655616441714E-3"/>
                  <c:y val="0.10759597193303329"/>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63B-4482-BDE7-EC976D121A76}"/>
                </c:ext>
              </c:extLst>
            </c:dLbl>
            <c:dLbl>
              <c:idx val="4"/>
              <c:layout>
                <c:manualLayout>
                  <c:x val="0"/>
                  <c:y val="0.11037750469138148"/>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63B-4482-BDE7-EC976D121A76}"/>
                </c:ext>
              </c:extLst>
            </c:dLbl>
            <c:dLbl>
              <c:idx val="5"/>
              <c:layout>
                <c:manualLayout>
                  <c:x val="-2.9353655616441714E-3"/>
                  <c:y val="0.10472759299522649"/>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63B-4482-BDE7-EC976D121A76}"/>
                </c:ext>
              </c:extLst>
            </c:dLbl>
            <c:dLbl>
              <c:idx val="6"/>
              <c:layout>
                <c:manualLayout>
                  <c:x val="-6.3258283509164655E-3"/>
                  <c:y val="0.1022108950526831"/>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63B-4482-BDE7-EC976D121A76}"/>
                </c:ext>
              </c:extLst>
            </c:dLbl>
            <c:dLbl>
              <c:idx val="7"/>
              <c:layout>
                <c:manualLayout>
                  <c:x val="2.8248593853951211E-3"/>
                  <c:y val="0.1065037689910658"/>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63B-4482-BDE7-EC976D121A7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Hoja1!$B$1:$B$8</c:f>
              <c:strCache>
                <c:ptCount val="8"/>
                <c:pt idx="0">
                  <c:v>2011*</c:v>
                </c:pt>
                <c:pt idx="1">
                  <c:v>2012</c:v>
                </c:pt>
                <c:pt idx="2">
                  <c:v>2013*</c:v>
                </c:pt>
                <c:pt idx="3">
                  <c:v>2014</c:v>
                </c:pt>
                <c:pt idx="4">
                  <c:v>2015*</c:v>
                </c:pt>
                <c:pt idx="5">
                  <c:v>2016</c:v>
                </c:pt>
                <c:pt idx="6">
                  <c:v>2017*</c:v>
                </c:pt>
                <c:pt idx="7">
                  <c:v>2018</c:v>
                </c:pt>
              </c:strCache>
            </c:strRef>
          </c:cat>
          <c:val>
            <c:numRef>
              <c:f>Hoja1!$C$1:$C$8</c:f>
              <c:numCache>
                <c:formatCode>General</c:formatCode>
                <c:ptCount val="8"/>
                <c:pt idx="0">
                  <c:v>913</c:v>
                </c:pt>
                <c:pt idx="1">
                  <c:v>1027</c:v>
                </c:pt>
                <c:pt idx="2">
                  <c:v>856</c:v>
                </c:pt>
                <c:pt idx="3">
                  <c:v>1084</c:v>
                </c:pt>
                <c:pt idx="4">
                  <c:v>1045</c:v>
                </c:pt>
                <c:pt idx="5">
                  <c:v>1099</c:v>
                </c:pt>
                <c:pt idx="6">
                  <c:v>1025</c:v>
                </c:pt>
                <c:pt idx="7">
                  <c:v>1103</c:v>
                </c:pt>
              </c:numCache>
            </c:numRef>
          </c:val>
          <c:extLst>
            <c:ext xmlns:c16="http://schemas.microsoft.com/office/drawing/2014/chart" uri="{C3380CC4-5D6E-409C-BE32-E72D297353CC}">
              <c16:uniqueId val="{00000008-863B-4482-BDE7-EC976D121A76}"/>
            </c:ext>
          </c:extLst>
        </c:ser>
        <c:dLbls>
          <c:showLegendKey val="0"/>
          <c:showVal val="0"/>
          <c:showCatName val="0"/>
          <c:showSerName val="0"/>
          <c:showPercent val="0"/>
          <c:showBubbleSize val="0"/>
        </c:dLbls>
        <c:gapWidth val="20"/>
        <c:axId val="119243128"/>
        <c:axId val="209171536"/>
      </c:barChart>
      <c:catAx>
        <c:axId val="119243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ES"/>
          </a:p>
        </c:txPr>
        <c:crossAx val="209171536"/>
        <c:crosses val="autoZero"/>
        <c:auto val="1"/>
        <c:lblAlgn val="ctr"/>
        <c:lblOffset val="100"/>
        <c:noMultiLvlLbl val="0"/>
      </c:catAx>
      <c:valAx>
        <c:axId val="20917153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ES"/>
          </a:p>
        </c:txPr>
        <c:crossAx val="119243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3" y="9"/>
            <a:ext cx="3037466" cy="464179"/>
          </a:xfrm>
          <a:prstGeom prst="rect">
            <a:avLst/>
          </a:prstGeom>
          <a:noFill/>
          <a:ln w="9525">
            <a:noFill/>
            <a:miter lim="800000"/>
            <a:headEnd/>
            <a:tailEnd/>
          </a:ln>
          <a:effectLst/>
        </p:spPr>
        <p:txBody>
          <a:bodyPr vert="horz" wrap="square" lIns="92289" tIns="46147" rIns="92289" bIns="46147" numCol="1" anchor="t" anchorCtr="0" compatLnSpc="1">
            <a:prstTxWarp prst="textNoShape">
              <a:avLst/>
            </a:prstTxWarp>
          </a:bodyPr>
          <a:lstStyle>
            <a:lvl1pPr>
              <a:defRPr sz="900"/>
            </a:lvl1pPr>
          </a:lstStyle>
          <a:p>
            <a:pPr>
              <a:defRPr/>
            </a:pPr>
            <a:endParaRPr lang="en-US" dirty="0"/>
          </a:p>
        </p:txBody>
      </p:sp>
      <p:sp>
        <p:nvSpPr>
          <p:cNvPr id="9219" name="Rectangle 3"/>
          <p:cNvSpPr>
            <a:spLocks noGrp="1" noChangeArrowheads="1"/>
          </p:cNvSpPr>
          <p:nvPr>
            <p:ph type="dt" sz="quarter" idx="1"/>
          </p:nvPr>
        </p:nvSpPr>
        <p:spPr bwMode="auto">
          <a:xfrm>
            <a:off x="3971347" y="9"/>
            <a:ext cx="3037465" cy="464179"/>
          </a:xfrm>
          <a:prstGeom prst="rect">
            <a:avLst/>
          </a:prstGeom>
          <a:noFill/>
          <a:ln w="9525">
            <a:noFill/>
            <a:miter lim="800000"/>
            <a:headEnd/>
            <a:tailEnd/>
          </a:ln>
          <a:effectLst/>
        </p:spPr>
        <p:txBody>
          <a:bodyPr vert="horz" wrap="square" lIns="92289" tIns="46147" rIns="92289" bIns="46147" numCol="1" anchor="t" anchorCtr="0" compatLnSpc="1">
            <a:prstTxWarp prst="textNoShape">
              <a:avLst/>
            </a:prstTxWarp>
          </a:bodyPr>
          <a:lstStyle>
            <a:lvl1pPr algn="r">
              <a:defRPr sz="900"/>
            </a:lvl1pPr>
          </a:lstStyle>
          <a:p>
            <a:pPr>
              <a:defRPr/>
            </a:pPr>
            <a:endParaRPr lang="en-US" dirty="0"/>
          </a:p>
        </p:txBody>
      </p:sp>
      <p:sp>
        <p:nvSpPr>
          <p:cNvPr id="9220" name="Rectangle 4"/>
          <p:cNvSpPr>
            <a:spLocks noGrp="1" noChangeArrowheads="1"/>
          </p:cNvSpPr>
          <p:nvPr>
            <p:ph type="ftr" sz="quarter" idx="2"/>
          </p:nvPr>
        </p:nvSpPr>
        <p:spPr bwMode="auto">
          <a:xfrm>
            <a:off x="3" y="8830629"/>
            <a:ext cx="3037466" cy="464179"/>
          </a:xfrm>
          <a:prstGeom prst="rect">
            <a:avLst/>
          </a:prstGeom>
          <a:noFill/>
          <a:ln w="9525">
            <a:noFill/>
            <a:miter lim="800000"/>
            <a:headEnd/>
            <a:tailEnd/>
          </a:ln>
          <a:effectLst/>
        </p:spPr>
        <p:txBody>
          <a:bodyPr vert="horz" wrap="square" lIns="92289" tIns="46147" rIns="92289" bIns="46147" numCol="1" anchor="b" anchorCtr="0" compatLnSpc="1">
            <a:prstTxWarp prst="textNoShape">
              <a:avLst/>
            </a:prstTxWarp>
          </a:bodyPr>
          <a:lstStyle>
            <a:lvl1pPr>
              <a:defRPr sz="900"/>
            </a:lvl1pPr>
          </a:lstStyle>
          <a:p>
            <a:pPr>
              <a:defRPr/>
            </a:pPr>
            <a:endParaRPr lang="en-US" dirty="0"/>
          </a:p>
        </p:txBody>
      </p:sp>
      <p:sp>
        <p:nvSpPr>
          <p:cNvPr id="9221" name="Rectangle 5"/>
          <p:cNvSpPr>
            <a:spLocks noGrp="1" noChangeArrowheads="1"/>
          </p:cNvSpPr>
          <p:nvPr>
            <p:ph type="sldNum" sz="quarter" idx="3"/>
          </p:nvPr>
        </p:nvSpPr>
        <p:spPr bwMode="auto">
          <a:xfrm>
            <a:off x="3971347" y="8830629"/>
            <a:ext cx="3037465" cy="464179"/>
          </a:xfrm>
          <a:prstGeom prst="rect">
            <a:avLst/>
          </a:prstGeom>
          <a:noFill/>
          <a:ln w="9525">
            <a:noFill/>
            <a:miter lim="800000"/>
            <a:headEnd/>
            <a:tailEnd/>
          </a:ln>
          <a:effectLst/>
        </p:spPr>
        <p:txBody>
          <a:bodyPr vert="horz" wrap="square" lIns="92289" tIns="46147" rIns="92289" bIns="46147" numCol="1" anchor="b" anchorCtr="0" compatLnSpc="1">
            <a:prstTxWarp prst="textNoShape">
              <a:avLst/>
            </a:prstTxWarp>
          </a:bodyPr>
          <a:lstStyle>
            <a:lvl1pPr algn="r">
              <a:defRPr sz="900"/>
            </a:lvl1pPr>
          </a:lstStyle>
          <a:p>
            <a:pPr>
              <a:defRPr/>
            </a:pPr>
            <a:fld id="{36FFEE67-25CA-4629-927B-13B15512D9A0}" type="slidenum">
              <a:rPr lang="en-US"/>
              <a:pPr>
                <a:defRPr/>
              </a:pPr>
              <a:t>‹#›</a:t>
            </a:fld>
            <a:endParaRPr lang="en-US" dirty="0"/>
          </a:p>
        </p:txBody>
      </p:sp>
    </p:spTree>
    <p:extLst>
      <p:ext uri="{BB962C8B-B14F-4D97-AF65-F5344CB8AC3E}">
        <p14:creationId xmlns:p14="http://schemas.microsoft.com/office/powerpoint/2010/main" val="4215749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0"/>
            <a:ext cx="3038477" cy="464981"/>
          </a:xfrm>
          <a:prstGeom prst="rect">
            <a:avLst/>
          </a:prstGeom>
        </p:spPr>
        <p:txBody>
          <a:bodyPr vert="horz" lIns="91776" tIns="45887" rIns="91776" bIns="45887" rtlCol="0"/>
          <a:lstStyle>
            <a:lvl1pPr algn="l">
              <a:defRPr sz="900"/>
            </a:lvl1pPr>
          </a:lstStyle>
          <a:p>
            <a:endParaRPr lang="en-US" dirty="0"/>
          </a:p>
        </p:txBody>
      </p:sp>
      <p:sp>
        <p:nvSpPr>
          <p:cNvPr id="3" name="Date Placeholder 2"/>
          <p:cNvSpPr>
            <a:spLocks noGrp="1"/>
          </p:cNvSpPr>
          <p:nvPr>
            <p:ph type="dt" idx="1"/>
          </p:nvPr>
        </p:nvSpPr>
        <p:spPr>
          <a:xfrm>
            <a:off x="3970347" y="0"/>
            <a:ext cx="3038477" cy="464981"/>
          </a:xfrm>
          <a:prstGeom prst="rect">
            <a:avLst/>
          </a:prstGeom>
        </p:spPr>
        <p:txBody>
          <a:bodyPr vert="horz" lIns="91776" tIns="45887" rIns="91776" bIns="45887" rtlCol="0"/>
          <a:lstStyle>
            <a:lvl1pPr algn="r">
              <a:defRPr sz="900"/>
            </a:lvl1pPr>
          </a:lstStyle>
          <a:p>
            <a:fld id="{0EC17002-1EEE-4D10-9594-B541A3FD9614}" type="datetimeFigureOut">
              <a:rPr lang="en-US" smtClean="0"/>
              <a:t>4/3/2019</a:t>
            </a:fld>
            <a:endParaRPr lang="en-US" dirty="0"/>
          </a:p>
        </p:txBody>
      </p:sp>
      <p:sp>
        <p:nvSpPr>
          <p:cNvPr id="4" name="Slide Image Placeholder 3"/>
          <p:cNvSpPr>
            <a:spLocks noGrp="1" noRot="1" noChangeAspect="1"/>
          </p:cNvSpPr>
          <p:nvPr>
            <p:ph type="sldImg" idx="2"/>
          </p:nvPr>
        </p:nvSpPr>
        <p:spPr>
          <a:xfrm>
            <a:off x="1181100" y="692150"/>
            <a:ext cx="4649788" cy="3487738"/>
          </a:xfrm>
          <a:prstGeom prst="rect">
            <a:avLst/>
          </a:prstGeom>
          <a:noFill/>
          <a:ln w="12700">
            <a:solidFill>
              <a:prstClr val="black"/>
            </a:solidFill>
          </a:ln>
        </p:spPr>
        <p:txBody>
          <a:bodyPr vert="horz" lIns="91776" tIns="45887" rIns="91776" bIns="45887" rtlCol="0" anchor="ctr"/>
          <a:lstStyle/>
          <a:p>
            <a:endParaRPr lang="en-US" dirty="0"/>
          </a:p>
        </p:txBody>
      </p:sp>
      <p:sp>
        <p:nvSpPr>
          <p:cNvPr id="5" name="Notes Placeholder 4"/>
          <p:cNvSpPr>
            <a:spLocks noGrp="1"/>
          </p:cNvSpPr>
          <p:nvPr>
            <p:ph type="body" sz="quarter" idx="3"/>
          </p:nvPr>
        </p:nvSpPr>
        <p:spPr>
          <a:xfrm>
            <a:off x="701688" y="4416518"/>
            <a:ext cx="5607050" cy="4183220"/>
          </a:xfrm>
          <a:prstGeom prst="rect">
            <a:avLst/>
          </a:prstGeom>
        </p:spPr>
        <p:txBody>
          <a:bodyPr vert="horz" lIns="91776" tIns="45887" rIns="91776" bIns="458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0" y="8829822"/>
            <a:ext cx="3038477" cy="464981"/>
          </a:xfrm>
          <a:prstGeom prst="rect">
            <a:avLst/>
          </a:prstGeom>
        </p:spPr>
        <p:txBody>
          <a:bodyPr vert="horz" lIns="91776" tIns="45887" rIns="91776" bIns="45887" rtlCol="0" anchor="b"/>
          <a:lstStyle>
            <a:lvl1pPr algn="l">
              <a:defRPr sz="900"/>
            </a:lvl1pPr>
          </a:lstStyle>
          <a:p>
            <a:endParaRPr lang="en-US" dirty="0"/>
          </a:p>
        </p:txBody>
      </p:sp>
      <p:sp>
        <p:nvSpPr>
          <p:cNvPr id="7" name="Slide Number Placeholder 6"/>
          <p:cNvSpPr>
            <a:spLocks noGrp="1"/>
          </p:cNvSpPr>
          <p:nvPr>
            <p:ph type="sldNum" sz="quarter" idx="5"/>
          </p:nvPr>
        </p:nvSpPr>
        <p:spPr>
          <a:xfrm>
            <a:off x="3970347" y="8829822"/>
            <a:ext cx="3038477" cy="464981"/>
          </a:xfrm>
          <a:prstGeom prst="rect">
            <a:avLst/>
          </a:prstGeom>
        </p:spPr>
        <p:txBody>
          <a:bodyPr vert="horz" lIns="91776" tIns="45887" rIns="91776" bIns="45887" rtlCol="0" anchor="b"/>
          <a:lstStyle>
            <a:lvl1pPr algn="r">
              <a:defRPr sz="900"/>
            </a:lvl1pPr>
          </a:lstStyle>
          <a:p>
            <a:fld id="{0D52685D-44B7-4045-AA63-608C9ACE2750}" type="slidenum">
              <a:rPr lang="en-US" smtClean="0"/>
              <a:t>‹#›</a:t>
            </a:fld>
            <a:endParaRPr lang="en-US" dirty="0"/>
          </a:p>
        </p:txBody>
      </p:sp>
    </p:spTree>
    <p:extLst>
      <p:ext uri="{BB962C8B-B14F-4D97-AF65-F5344CB8AC3E}">
        <p14:creationId xmlns:p14="http://schemas.microsoft.com/office/powerpoint/2010/main" val="184425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2150"/>
            <a:ext cx="4649788" cy="3487738"/>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1</a:t>
            </a:fld>
            <a:endParaRPr lang="en-US" dirty="0"/>
          </a:p>
        </p:txBody>
      </p:sp>
    </p:spTree>
    <p:extLst>
      <p:ext uri="{BB962C8B-B14F-4D97-AF65-F5344CB8AC3E}">
        <p14:creationId xmlns:p14="http://schemas.microsoft.com/office/powerpoint/2010/main" val="292058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And finally, in this slide I´d</a:t>
            </a:r>
            <a:r>
              <a:rPr lang="en-US" baseline="0" noProof="0" dirty="0" smtClean="0"/>
              <a:t> like to show in terms of System management that AC has obtained certificate in quality, environment, Safety, Energy, and , even in Social Responsibility and as a Healthy Company, that shows our commitment </a:t>
            </a:r>
            <a:r>
              <a:rPr lang="es-ES" baseline="0" dirty="0" smtClean="0"/>
              <a:t>to </a:t>
            </a:r>
            <a:r>
              <a:rPr lang="en-US" baseline="0" noProof="0" dirty="0" smtClean="0"/>
              <a:t>Society (</a:t>
            </a:r>
            <a:r>
              <a:rPr lang="en-US" baseline="0" noProof="0" dirty="0" err="1" smtClean="0"/>
              <a:t>societi</a:t>
            </a:r>
            <a:r>
              <a:rPr lang="en-US"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p>
        </p:txBody>
      </p:sp>
      <p:sp>
        <p:nvSpPr>
          <p:cNvPr id="4" name="Marcador de número de diapositiva 3"/>
          <p:cNvSpPr>
            <a:spLocks noGrp="1"/>
          </p:cNvSpPr>
          <p:nvPr>
            <p:ph type="sldNum" sz="quarter" idx="10"/>
          </p:nvPr>
        </p:nvSpPr>
        <p:spPr/>
        <p:txBody>
          <a:bodyPr/>
          <a:lstStyle/>
          <a:p>
            <a:fld id="{0D52685D-44B7-4045-AA63-608C9ACE2750}" type="slidenum">
              <a:rPr lang="en-US" smtClean="0"/>
              <a:t>10</a:t>
            </a:fld>
            <a:endParaRPr lang="en-US" dirty="0"/>
          </a:p>
        </p:txBody>
      </p:sp>
    </p:spTree>
    <p:extLst>
      <p:ext uri="{BB962C8B-B14F-4D97-AF65-F5344CB8AC3E}">
        <p14:creationId xmlns:p14="http://schemas.microsoft.com/office/powerpoint/2010/main" val="3124081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2150"/>
            <a:ext cx="4649788" cy="34877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smtClean="0"/>
              <a:t>Let´s</a:t>
            </a:r>
            <a:r>
              <a:rPr lang="es-ES" dirty="0" smtClean="0"/>
              <a:t> </a:t>
            </a:r>
            <a:r>
              <a:rPr lang="es-ES" dirty="0" err="1" smtClean="0"/>
              <a:t>move</a:t>
            </a:r>
            <a:r>
              <a:rPr lang="es-ES" dirty="0" smtClean="0"/>
              <a:t> </a:t>
            </a:r>
            <a:r>
              <a:rPr lang="es-ES" dirty="0" err="1" smtClean="0"/>
              <a:t>on</a:t>
            </a:r>
            <a:r>
              <a:rPr lang="es-ES" dirty="0" smtClean="0"/>
              <a:t> </a:t>
            </a:r>
            <a:r>
              <a:rPr lang="es-ES" dirty="0" err="1" smtClean="0"/>
              <a:t>the</a:t>
            </a:r>
            <a:r>
              <a:rPr lang="es-ES" dirty="0" smtClean="0"/>
              <a:t> Project</a:t>
            </a:r>
            <a:r>
              <a:rPr lang="es-ES" baseline="0" dirty="0" smtClean="0"/>
              <a:t> </a:t>
            </a:r>
            <a:r>
              <a:rPr lang="es-ES" baseline="0" dirty="0" err="1" smtClean="0"/>
              <a:t>background</a:t>
            </a:r>
            <a:r>
              <a:rPr lang="es-ES" baseline="0" dirty="0" smtClean="0"/>
              <a:t> and</a:t>
            </a:r>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11</a:t>
            </a:fld>
            <a:endParaRPr lang="en-US" dirty="0"/>
          </a:p>
        </p:txBody>
      </p:sp>
    </p:spTree>
    <p:extLst>
      <p:ext uri="{BB962C8B-B14F-4D97-AF65-F5344CB8AC3E}">
        <p14:creationId xmlns:p14="http://schemas.microsoft.com/office/powerpoint/2010/main" val="11219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I said before,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GB" sz="1200" dirty="0" smtClean="0"/>
              <a:t>In the pyrometallurgical copper smelting process the main product is copper but there are other products generated in consequence of the copper extraction of the ore, this is the case of the Iron Silicates (commonly called copper slags) which are the largest co-product generated during the smelting and converting processes of the pyrometallurgical route:</a:t>
            </a:r>
            <a:r>
              <a:rPr lang="es-ES" sz="1200" dirty="0" smtClean="0"/>
              <a:t> </a:t>
            </a:r>
            <a:r>
              <a:rPr lang="es-ES" sz="1200" dirty="0" err="1" smtClean="0"/>
              <a:t>for</a:t>
            </a:r>
            <a:r>
              <a:rPr lang="es-ES" sz="1200" dirty="0" smtClean="0"/>
              <a:t> </a:t>
            </a:r>
            <a:r>
              <a:rPr lang="es-ES" sz="1200" dirty="0" err="1" smtClean="0"/>
              <a:t>every</a:t>
            </a:r>
            <a:r>
              <a:rPr lang="es-ES" sz="1200" dirty="0" smtClean="0"/>
              <a:t> ton of </a:t>
            </a:r>
            <a:r>
              <a:rPr lang="es-ES" sz="1200" dirty="0" err="1" smtClean="0"/>
              <a:t>copper</a:t>
            </a:r>
            <a:r>
              <a:rPr lang="es-ES" sz="1200" dirty="0" smtClean="0"/>
              <a:t> </a:t>
            </a:r>
            <a:r>
              <a:rPr lang="es-ES" sz="1200" dirty="0" err="1" smtClean="0"/>
              <a:t>production</a:t>
            </a:r>
            <a:r>
              <a:rPr lang="es-ES" sz="1200" dirty="0" smtClean="0"/>
              <a:t> </a:t>
            </a:r>
            <a:r>
              <a:rPr lang="es-ES" sz="1200" dirty="0" err="1" smtClean="0"/>
              <a:t>about</a:t>
            </a:r>
            <a:r>
              <a:rPr lang="es-ES" sz="1200" dirty="0" smtClean="0"/>
              <a:t> 2.2 ton of </a:t>
            </a:r>
            <a:r>
              <a:rPr lang="es-ES" sz="1200" dirty="0" err="1" smtClean="0"/>
              <a:t>copper</a:t>
            </a:r>
            <a:r>
              <a:rPr lang="es-ES" sz="1200" dirty="0" smtClean="0"/>
              <a:t> </a:t>
            </a:r>
            <a:r>
              <a:rPr lang="es-ES" sz="1200" dirty="0" err="1" smtClean="0"/>
              <a:t>slag</a:t>
            </a:r>
            <a:r>
              <a:rPr lang="es-ES" sz="1200" dirty="0" smtClean="0"/>
              <a:t> </a:t>
            </a:r>
            <a:r>
              <a:rPr lang="es-ES" sz="1200" dirty="0" err="1" smtClean="0"/>
              <a:t>is</a:t>
            </a:r>
            <a:r>
              <a:rPr lang="es-ES" sz="1200" dirty="0" smtClean="0"/>
              <a:t> </a:t>
            </a:r>
            <a:r>
              <a:rPr lang="es-ES" sz="1200" dirty="0" err="1" smtClean="0"/>
              <a:t>generated</a:t>
            </a:r>
            <a:r>
              <a:rPr lang="es-ES" sz="1200" dirty="0" smtClean="0"/>
              <a:t>.</a:t>
            </a:r>
          </a:p>
          <a:p>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significant environmental, operational and economic </a:t>
            </a:r>
            <a:r>
              <a:rPr lang="en-US" sz="1200" b="1" kern="1200" dirty="0" smtClean="0">
                <a:solidFill>
                  <a:schemeClr val="tx1"/>
                </a:solidFill>
                <a:effectLst/>
                <a:latin typeface="+mn-lt"/>
                <a:ea typeface="+mn-ea"/>
                <a:cs typeface="+mn-cs"/>
              </a:rPr>
              <a:t>challenges related to the current slag treatment method</a:t>
            </a:r>
            <a:r>
              <a:rPr lang="en-US" sz="1200" kern="1200" dirty="0" smtClean="0">
                <a:solidFill>
                  <a:schemeClr val="tx1"/>
                </a:solidFill>
                <a:effectLst/>
                <a:latin typeface="+mn-lt"/>
                <a:ea typeface="+mn-ea"/>
                <a:cs typeface="+mn-cs"/>
              </a:rPr>
              <a:t> like </a:t>
            </a:r>
            <a:r>
              <a:rPr lang="en-US" sz="1200" b="1" kern="1200" dirty="0" smtClean="0">
                <a:solidFill>
                  <a:schemeClr val="tx1"/>
                </a:solidFill>
                <a:effectLst/>
                <a:latin typeface="+mn-lt"/>
                <a:ea typeface="+mn-ea"/>
                <a:cs typeface="+mn-cs"/>
              </a:rPr>
              <a:t>Water consumption and wastewater generation, Energy loss (</a:t>
            </a:r>
            <a:r>
              <a:rPr lang="en-US" sz="1200" kern="1200" dirty="0" smtClean="0">
                <a:solidFill>
                  <a:schemeClr val="tx1"/>
                </a:solidFill>
                <a:effectLst/>
                <a:latin typeface="+mn-lt"/>
                <a:ea typeface="+mn-ea"/>
                <a:cs typeface="+mn-cs"/>
              </a:rPr>
              <a:t>the current global process for the copper production involves important </a:t>
            </a:r>
            <a:r>
              <a:rPr lang="en-US" sz="1200" b="1" kern="1200" dirty="0" smtClean="0">
                <a:solidFill>
                  <a:schemeClr val="tx1"/>
                </a:solidFill>
                <a:effectLst/>
                <a:latin typeface="+mn-lt"/>
                <a:ea typeface="+mn-ea"/>
                <a:cs typeface="+mn-cs"/>
              </a:rPr>
              <a:t>Energy consumption, Limited </a:t>
            </a:r>
            <a:r>
              <a:rPr lang="en-US" sz="1200" b="1" kern="1200" dirty="0" err="1" smtClean="0">
                <a:solidFill>
                  <a:schemeClr val="tx1"/>
                </a:solidFill>
                <a:effectLst/>
                <a:latin typeface="+mn-lt"/>
                <a:ea typeface="+mn-ea"/>
                <a:cs typeface="+mn-cs"/>
              </a:rPr>
              <a:t>valorisation</a:t>
            </a:r>
            <a:r>
              <a:rPr lang="en-US" sz="1200" b="1" kern="1200" dirty="0" smtClean="0">
                <a:solidFill>
                  <a:schemeClr val="tx1"/>
                </a:solidFill>
                <a:effectLst/>
                <a:latin typeface="+mn-lt"/>
                <a:ea typeface="+mn-ea"/>
                <a:cs typeface="+mn-cs"/>
              </a:rPr>
              <a:t> of the slag (</a:t>
            </a:r>
            <a:r>
              <a:rPr lang="en-US" sz="1200" kern="1200" dirty="0" smtClean="0">
                <a:solidFill>
                  <a:schemeClr val="tx1"/>
                </a:solidFill>
                <a:effectLst/>
                <a:latin typeface="+mn-lt"/>
                <a:ea typeface="+mn-ea"/>
                <a:cs typeface="+mn-cs"/>
              </a:rPr>
              <a:t>the water-granulated slag has a </a:t>
            </a:r>
            <a:r>
              <a:rPr lang="en-US" sz="1200" b="1" kern="1200" dirty="0" smtClean="0">
                <a:solidFill>
                  <a:schemeClr val="tx1"/>
                </a:solidFill>
                <a:effectLst/>
                <a:latin typeface="+mn-lt"/>
                <a:ea typeface="+mn-ea"/>
                <a:cs typeface="+mn-cs"/>
              </a:rPr>
              <a:t>low market value)</a:t>
            </a:r>
            <a:r>
              <a:rPr lang="en-US" sz="1200" kern="1200" dirty="0" smtClean="0">
                <a:solidFill>
                  <a:schemeClr val="tx1"/>
                </a:solidFill>
                <a:effectLst/>
                <a:latin typeface="+mn-lt"/>
                <a:ea typeface="+mn-ea"/>
                <a:cs typeface="+mn-cs"/>
              </a:rPr>
              <a:t>. Technical standards are highly restrictive, and the inclusion of a new material into existing standards is not easy to implement.</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pPr marL="0" marR="0" lvl="0" indent="0" algn="l" defTabSz="912937"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2015 an innovative technology  to produce the copper slag in a more sustainable and environmentally friendly way was filed (failed) to AC</a:t>
            </a:r>
            <a:endParaRPr lang="en-GB" sz="1200" dirty="0" smtClean="0"/>
          </a:p>
          <a:p>
            <a:pPr marL="0" marR="0" lvl="0" indent="0" algn="l" defTabSz="912937" rtl="0" eaLnBrk="1" fontAlgn="auto" latinLnBrk="0" hangingPunct="1">
              <a:lnSpc>
                <a:spcPct val="100000"/>
              </a:lnSpc>
              <a:spcBef>
                <a:spcPts val="0"/>
              </a:spcBef>
              <a:spcAft>
                <a:spcPts val="0"/>
              </a:spcAft>
              <a:buClrTx/>
              <a:buSzTx/>
              <a:buFontTx/>
              <a:buNone/>
              <a:tabLst/>
              <a:defRPr/>
            </a:pPr>
            <a:endParaRPr lang="es-ES" sz="1200" dirty="0" smtClean="0"/>
          </a:p>
        </p:txBody>
      </p:sp>
      <p:sp>
        <p:nvSpPr>
          <p:cNvPr id="4" name="3 Marcador de número de diapositiva"/>
          <p:cNvSpPr>
            <a:spLocks noGrp="1"/>
          </p:cNvSpPr>
          <p:nvPr>
            <p:ph type="sldNum" sz="quarter" idx="10"/>
          </p:nvPr>
        </p:nvSpPr>
        <p:spPr/>
        <p:txBody>
          <a:bodyPr/>
          <a:lstStyle/>
          <a:p>
            <a:fld id="{0D52685D-44B7-4045-AA63-608C9ACE2750}" type="slidenum">
              <a:rPr lang="en-US" smtClean="0"/>
              <a:pPr/>
              <a:t>12</a:t>
            </a:fld>
            <a:endParaRPr lang="en-US" dirty="0"/>
          </a:p>
        </p:txBody>
      </p:sp>
    </p:spTree>
    <p:extLst>
      <p:ext uri="{BB962C8B-B14F-4D97-AF65-F5344CB8AC3E}">
        <p14:creationId xmlns:p14="http://schemas.microsoft.com/office/powerpoint/2010/main" val="1814020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technology that was filed to AC was a dry-granulation process developed by HATCH. This technology  is based on an air-granulation system in which the molten slag is dispersed by a jet of air and produce granulate iron silicate. This dry granulation could  constitute a solution to the challenges related to the current slag treatment method previously exposed.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To</a:t>
            </a:r>
            <a:r>
              <a:rPr lang="es-ES" baseline="0" dirty="0" smtClean="0"/>
              <a:t> </a:t>
            </a:r>
            <a:r>
              <a:rPr lang="en-US" baseline="0" noProof="0" dirty="0" smtClean="0"/>
              <a:t>explain this innovative technology, please, let me explain the current water Slag granulation  versus with new process proposed</a:t>
            </a:r>
            <a:endParaRPr lang="en-US" noProof="0" dirty="0"/>
          </a:p>
        </p:txBody>
      </p:sp>
      <p:sp>
        <p:nvSpPr>
          <p:cNvPr id="4" name="Slide Number Placeholder 3"/>
          <p:cNvSpPr>
            <a:spLocks noGrp="1"/>
          </p:cNvSpPr>
          <p:nvPr>
            <p:ph type="sldNum" sz="quarter" idx="10"/>
          </p:nvPr>
        </p:nvSpPr>
        <p:spPr/>
        <p:txBody>
          <a:bodyPr/>
          <a:lstStyle/>
          <a:p>
            <a:fld id="{0D52685D-44B7-4045-AA63-608C9ACE2750}" type="slidenum">
              <a:rPr lang="en-US" smtClean="0"/>
              <a:t>13</a:t>
            </a:fld>
            <a:endParaRPr lang="en-US" dirty="0"/>
          </a:p>
        </p:txBody>
      </p:sp>
    </p:spTree>
    <p:extLst>
      <p:ext uri="{BB962C8B-B14F-4D97-AF65-F5344CB8AC3E}">
        <p14:creationId xmlns:p14="http://schemas.microsoft.com/office/powerpoint/2010/main" val="916615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doing</a:t>
            </a:r>
            <a:r>
              <a:rPr lang="en-US" sz="1200" kern="1200" baseline="0" dirty="0" smtClean="0">
                <a:solidFill>
                  <a:schemeClr val="tx1"/>
                </a:solidFill>
                <a:effectLst/>
                <a:latin typeface="+mn-lt"/>
                <a:ea typeface="+mn-ea"/>
                <a:cs typeface="+mn-cs"/>
              </a:rPr>
              <a:t> a preliminary </a:t>
            </a:r>
            <a:r>
              <a:rPr lang="en-US" sz="1200" kern="1200" baseline="0" dirty="0" err="1" smtClean="0">
                <a:solidFill>
                  <a:schemeClr val="tx1"/>
                </a:solidFill>
                <a:effectLst/>
                <a:latin typeface="+mn-lt"/>
                <a:ea typeface="+mn-ea"/>
                <a:cs typeface="+mn-cs"/>
              </a:rPr>
              <a:t>reflexion</a:t>
            </a:r>
            <a:r>
              <a:rPr lang="en-US" sz="1200" kern="1200" baseline="0" dirty="0" smtClean="0">
                <a:solidFill>
                  <a:schemeClr val="tx1"/>
                </a:solidFill>
                <a:effectLst/>
                <a:latin typeface="+mn-lt"/>
                <a:ea typeface="+mn-ea"/>
                <a:cs typeface="+mn-cs"/>
              </a:rPr>
              <a:t>…With the incorporation of…..we can assume that there are some </a:t>
            </a:r>
            <a:r>
              <a:rPr lang="en-US" sz="1200" kern="1200" baseline="0" dirty="0" err="1" smtClean="0">
                <a:solidFill>
                  <a:schemeClr val="tx1"/>
                </a:solidFill>
                <a:effectLst/>
                <a:latin typeface="+mn-lt"/>
                <a:ea typeface="+mn-ea"/>
                <a:cs typeface="+mn-cs"/>
              </a:rPr>
              <a:t>benefits,,,,but</a:t>
            </a:r>
            <a:r>
              <a:rPr lang="en-US" sz="1200" kern="1200" baseline="0" dirty="0" smtClean="0">
                <a:solidFill>
                  <a:schemeClr val="tx1"/>
                </a:solidFill>
                <a:effectLst/>
                <a:latin typeface="+mn-lt"/>
                <a:ea typeface="+mn-ea"/>
                <a:cs typeface="+mn-cs"/>
              </a:rPr>
              <a:t>  spite of  those benefits…AC decided to  DO THE TEST….Because there is a high uncertain that is----there are no.</a:t>
            </a:r>
            <a:r>
              <a:rPr lang="en-US" sz="1200" kern="1200" dirty="0" smtClean="0">
                <a:solidFill>
                  <a:schemeClr val="tx1"/>
                </a:solidFill>
                <a:effectLst/>
                <a:latin typeface="+mn-lt"/>
                <a:ea typeface="+mn-ea"/>
                <a:cs typeface="+mn-cs"/>
              </a:rPr>
              <a:t> (As HATCH </a:t>
            </a:r>
            <a:r>
              <a:rPr lang="en-US" sz="1200" kern="1200" dirty="0" err="1" smtClean="0">
                <a:solidFill>
                  <a:schemeClr val="tx1"/>
                </a:solidFill>
                <a:effectLst/>
                <a:latin typeface="+mn-lt"/>
                <a:ea typeface="+mn-ea"/>
                <a:cs typeface="+mn-cs"/>
              </a:rPr>
              <a:t>manteins</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technology-based company, HATCH, which had developed a dry atomization technology for iron silicate, </a:t>
            </a:r>
            <a:r>
              <a:rPr lang="en-US" sz="1200" kern="1200" dirty="0" err="1" smtClean="0">
                <a:solidFill>
                  <a:schemeClr val="tx1"/>
                </a:solidFill>
                <a:effectLst/>
                <a:latin typeface="+mn-lt"/>
                <a:ea typeface="+mn-ea"/>
                <a:cs typeface="+mn-cs"/>
              </a:rPr>
              <a:t>Ecomaister</a:t>
            </a:r>
            <a:r>
              <a:rPr lang="en-US" sz="1200" kern="1200" dirty="0" smtClean="0">
                <a:solidFill>
                  <a:schemeClr val="tx1"/>
                </a:solidFill>
                <a:effectLst/>
                <a:latin typeface="+mn-lt"/>
                <a:ea typeface="+mn-ea"/>
                <a:cs typeface="+mn-cs"/>
              </a:rPr>
              <a:t>-HATCH Eco2STAR. This technology is being currently implemented on a large scale in Asia in plants for the treatment of steel, zinc and </a:t>
            </a:r>
            <a:r>
              <a:rPr lang="en-US" sz="1200" kern="1200" dirty="0" err="1" smtClean="0">
                <a:solidFill>
                  <a:schemeClr val="tx1"/>
                </a:solidFill>
                <a:effectLst/>
                <a:latin typeface="+mn-lt"/>
                <a:ea typeface="+mn-ea"/>
                <a:cs typeface="+mn-cs"/>
              </a:rPr>
              <a:t>SiMn</a:t>
            </a:r>
            <a:r>
              <a:rPr lang="en-US" sz="1200" kern="1200" dirty="0" smtClean="0">
                <a:solidFill>
                  <a:schemeClr val="tx1"/>
                </a:solidFill>
                <a:effectLst/>
                <a:latin typeface="+mn-lt"/>
                <a:ea typeface="+mn-ea"/>
                <a:cs typeface="+mn-cs"/>
              </a:rPr>
              <a:t> slag. However, it has not been adapted yet to treat copper slag in any copper smelter worldwide.</a:t>
            </a:r>
            <a:r>
              <a:rPr lang="en-US" sz="1200" kern="1200" baseline="30000" dirty="0" smtClean="0">
                <a:solidFill>
                  <a:schemeClr val="tx1"/>
                </a:solidFill>
                <a:effectLst/>
                <a:latin typeface="+mn-lt"/>
                <a:ea typeface="+mn-ea"/>
                <a:cs typeface="+mn-cs"/>
              </a:rPr>
              <a:t>1-2</a:t>
            </a:r>
            <a:endParaRPr lang="es-ES" sz="1200" kern="1200" dirty="0" smtClean="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14</a:t>
            </a:fld>
            <a:endParaRPr lang="en-US" dirty="0"/>
          </a:p>
        </p:txBody>
      </p:sp>
    </p:spTree>
    <p:extLst>
      <p:ext uri="{BB962C8B-B14F-4D97-AF65-F5344CB8AC3E}">
        <p14:creationId xmlns:p14="http://schemas.microsoft.com/office/powerpoint/2010/main" val="2860374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2150"/>
            <a:ext cx="4649788" cy="34877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smtClean="0"/>
              <a:t>Now</a:t>
            </a:r>
            <a:r>
              <a:rPr lang="es-ES" dirty="0" smtClean="0"/>
              <a:t> </a:t>
            </a:r>
            <a:r>
              <a:rPr lang="es-ES" dirty="0" err="1" smtClean="0"/>
              <a:t>We</a:t>
            </a:r>
            <a:r>
              <a:rPr lang="es-ES" dirty="0" smtClean="0"/>
              <a:t> are in </a:t>
            </a:r>
            <a:r>
              <a:rPr lang="es-ES" dirty="0" err="1" smtClean="0"/>
              <a:t>the</a:t>
            </a:r>
            <a:r>
              <a:rPr lang="es-ES" dirty="0" smtClean="0"/>
              <a:t> </a:t>
            </a:r>
            <a:r>
              <a:rPr lang="es-ES" dirty="0" err="1" smtClean="0"/>
              <a:t>description</a:t>
            </a:r>
            <a:r>
              <a:rPr lang="es-ES" baseline="0" dirty="0" smtClean="0"/>
              <a:t> of </a:t>
            </a:r>
            <a:r>
              <a:rPr lang="es-ES" baseline="0" dirty="0" err="1" smtClean="0"/>
              <a:t>the</a:t>
            </a:r>
            <a:r>
              <a:rPr lang="es-ES" baseline="0" dirty="0" smtClean="0"/>
              <a:t> </a:t>
            </a:r>
            <a:r>
              <a:rPr lang="es-ES" baseline="0" dirty="0" err="1" smtClean="0"/>
              <a:t>pilot</a:t>
            </a:r>
            <a:r>
              <a:rPr lang="es-ES" baseline="0" dirty="0" smtClean="0"/>
              <a:t> </a:t>
            </a:r>
            <a:r>
              <a:rPr lang="es-ES" baseline="0" dirty="0" err="1" smtClean="0"/>
              <a:t>plant</a:t>
            </a:r>
            <a:r>
              <a:rPr lang="es-ES" baseline="0" dirty="0" smtClean="0"/>
              <a:t> test…</a:t>
            </a:r>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15</a:t>
            </a:fld>
            <a:endParaRPr lang="en-US" dirty="0"/>
          </a:p>
        </p:txBody>
      </p:sp>
    </p:spTree>
    <p:extLst>
      <p:ext uri="{BB962C8B-B14F-4D97-AF65-F5344CB8AC3E}">
        <p14:creationId xmlns:p14="http://schemas.microsoft.com/office/powerpoint/2010/main" val="2323682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panose="020B0604020202020204" pitchFamily="34" charset="0"/>
                <a:cs typeface="Arial" panose="020B0604020202020204" pitchFamily="34" charset="0"/>
              </a:rPr>
              <a:t>The laboratory-pilot was installed by HATCH at the Atlantic Copper facilities. A scheme and a picture are shown in Figure.</a:t>
            </a:r>
            <a:r>
              <a:rPr lang="en-US" b="1" baseline="0" dirty="0" smtClean="0">
                <a:latin typeface="Arial" panose="020B0604020202020204" pitchFamily="34" charset="0"/>
                <a:cs typeface="Arial" panose="020B0604020202020204" pitchFamily="34" charset="0"/>
              </a:rPr>
              <a:t> </a:t>
            </a:r>
            <a:r>
              <a:rPr lang="en-US" sz="1200" b="0" kern="1200" baseline="0" dirty="0" smtClean="0">
                <a:solidFill>
                  <a:schemeClr val="tx1"/>
                </a:solidFill>
                <a:effectLst/>
                <a:latin typeface="+mn-lt"/>
                <a:ea typeface="+mn-ea"/>
                <a:cs typeface="+mn-cs"/>
              </a:rPr>
              <a:t>T</a:t>
            </a:r>
            <a:r>
              <a:rPr lang="en-US" sz="1200" kern="1200" baseline="0" dirty="0" smtClean="0">
                <a:solidFill>
                  <a:schemeClr val="tx1"/>
                </a:solidFill>
                <a:effectLst/>
                <a:latin typeface="+mn-lt"/>
                <a:ea typeface="+mn-ea"/>
                <a:cs typeface="+mn-cs"/>
              </a:rPr>
              <a:t>o give a better idea of the test, we can see the next video.</a:t>
            </a:r>
            <a:endParaRPr lang="es-ES" b="1"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can see The operator preheats a ladle spoon in slag stream before taking the sample and quickly move over to blower</a:t>
            </a:r>
            <a:r>
              <a:rPr lang="en-US" sz="1200" kern="1200" baseline="0" dirty="0" smtClean="0">
                <a:solidFill>
                  <a:schemeClr val="tx1"/>
                </a:solidFill>
                <a:effectLst/>
                <a:latin typeface="+mn-lt"/>
                <a:ea typeface="+mn-ea"/>
                <a:cs typeface="+mn-cs"/>
              </a:rPr>
              <a:t> and the m</a:t>
            </a:r>
            <a:r>
              <a:rPr lang="en-US" sz="1200" kern="1200" dirty="0" smtClean="0">
                <a:solidFill>
                  <a:schemeClr val="tx1"/>
                </a:solidFill>
                <a:effectLst/>
                <a:latin typeface="+mn-lt"/>
                <a:ea typeface="+mn-ea"/>
                <a:cs typeface="+mn-cs"/>
              </a:rPr>
              <a:t>olten slag is discharged/pouring into a slag-feeding chute located in front of the atomization chamber... An air jet from an atomizer granulates and quenches the molten slag into the granulation chamber.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the process, some</a:t>
            </a:r>
            <a:r>
              <a:rPr lang="en-US" sz="1200" kern="1200" baseline="0" dirty="0" smtClean="0">
                <a:solidFill>
                  <a:schemeClr val="tx1"/>
                </a:solidFill>
                <a:effectLst/>
                <a:latin typeface="+mn-lt"/>
                <a:ea typeface="+mn-ea"/>
                <a:cs typeface="+mn-cs"/>
              </a:rPr>
              <a:t> measures were made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algn="just">
              <a:lnSpc>
                <a:spcPts val="1600"/>
              </a:lnSpc>
              <a:spcBef>
                <a:spcPts val="1200"/>
              </a:spcBef>
              <a:spcAft>
                <a:spcPts val="300"/>
              </a:spcAft>
            </a:pPr>
            <a:r>
              <a:rPr lang="en-US" sz="1400" b="1" i="1" dirty="0" smtClean="0">
                <a:latin typeface="Calibri" panose="020F0502020204030204" pitchFamily="34" charset="0"/>
              </a:rPr>
              <a:t>Slag Temperature Measurement</a:t>
            </a:r>
            <a:endParaRPr lang="es-ES" sz="1400" b="1" i="1" dirty="0" smtClean="0">
              <a:latin typeface="Calibri" panose="020F0502020204030204" pitchFamily="34" charset="0"/>
            </a:endParaRPr>
          </a:p>
          <a:p>
            <a:pPr algn="just">
              <a:lnSpc>
                <a:spcPts val="1600"/>
              </a:lnSpc>
              <a:spcAft>
                <a:spcPts val="0"/>
              </a:spcAft>
            </a:pPr>
            <a:r>
              <a:rPr lang="en-US" i="1" dirty="0" smtClean="0">
                <a:latin typeface="Calibri" panose="020F0502020204030204" pitchFamily="34" charset="0"/>
                <a:ea typeface="Times New Roman" panose="02020603050405020304" pitchFamily="18" charset="0"/>
              </a:rPr>
              <a:t>Using a pyrometer, the temperature of the surface of the slag was measured before atomization begins (when the operator is preheating the ladle spoon), once the slag sample is taken by the operator and immediately after atomization is completed</a:t>
            </a:r>
          </a:p>
          <a:p>
            <a:r>
              <a:rPr lang="en-US" sz="1200" b="1" i="1" kern="1200" dirty="0" smtClean="0">
                <a:solidFill>
                  <a:schemeClr val="tx1"/>
                </a:solidFill>
                <a:effectLst/>
                <a:latin typeface="+mn-lt"/>
                <a:ea typeface="+mn-ea"/>
                <a:cs typeface="+mn-cs"/>
              </a:rPr>
              <a:t>Slag </a:t>
            </a:r>
            <a:r>
              <a:rPr lang="en-US" sz="1200" b="1" kern="1200" dirty="0" smtClean="0">
                <a:solidFill>
                  <a:schemeClr val="tx1"/>
                </a:solidFill>
                <a:effectLst/>
                <a:latin typeface="+mn-lt"/>
                <a:ea typeface="+mn-ea"/>
                <a:cs typeface="+mn-cs"/>
              </a:rPr>
              <a:t>Flow Rate Measurement</a:t>
            </a:r>
            <a:endParaRPr lang="es-E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slag flow rate was calculated measuring the duration of the discharge carried out by the operator and weighting the slag mass at the end of the atomization when the operator is discharging the slag for atomization.</a:t>
            </a:r>
            <a:endParaRPr lang="es-ES" sz="1200" kern="1200" dirty="0" smtClean="0">
              <a:solidFill>
                <a:schemeClr val="tx1"/>
              </a:solidFill>
              <a:effectLst/>
              <a:latin typeface="+mn-lt"/>
              <a:ea typeface="+mn-ea"/>
              <a:cs typeface="+mn-cs"/>
            </a:endParaRPr>
          </a:p>
          <a:p>
            <a:pPr algn="just">
              <a:lnSpc>
                <a:spcPts val="1600"/>
              </a:lnSpc>
              <a:spcAft>
                <a:spcPts val="0"/>
              </a:spcAft>
            </a:pPr>
            <a:endParaRPr lang="en-US" sz="1200" b="1"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Calibri" panose="020F0502020204030204" pitchFamily="34" charset="0"/>
                <a:ea typeface="+mn-ea"/>
                <a:cs typeface="+mn-cs"/>
              </a:rPr>
              <a:t>After</a:t>
            </a:r>
            <a:r>
              <a:rPr lang="en-US" sz="1200" b="1" i="1" kern="1200" baseline="0" dirty="0" smtClean="0">
                <a:solidFill>
                  <a:schemeClr val="tx1"/>
                </a:solidFill>
                <a:effectLst/>
                <a:latin typeface="Calibri" panose="020F0502020204030204" pitchFamily="34" charset="0"/>
                <a:ea typeface="+mn-ea"/>
                <a:cs typeface="+mn-cs"/>
              </a:rPr>
              <a:t> each test the cooled and </a:t>
            </a:r>
            <a:r>
              <a:rPr lang="en-US" sz="1200" b="1" i="1" kern="1200" baseline="0" dirty="0" err="1" smtClean="0">
                <a:solidFill>
                  <a:schemeClr val="tx1"/>
                </a:solidFill>
                <a:effectLst/>
                <a:latin typeface="Calibri" panose="020F0502020204030204" pitchFamily="34" charset="0"/>
                <a:ea typeface="+mn-ea"/>
                <a:cs typeface="+mn-cs"/>
              </a:rPr>
              <a:t>solified</a:t>
            </a:r>
            <a:r>
              <a:rPr lang="en-US" sz="1200" b="1" i="1" kern="1200" baseline="0" dirty="0" smtClean="0">
                <a:solidFill>
                  <a:schemeClr val="tx1"/>
                </a:solidFill>
                <a:effectLst/>
                <a:latin typeface="Calibri" panose="020F0502020204030204" pitchFamily="34" charset="0"/>
                <a:ea typeface="+mn-ea"/>
                <a:cs typeface="+mn-cs"/>
              </a:rPr>
              <a:t> granules (</a:t>
            </a:r>
            <a:r>
              <a:rPr lang="en-US" sz="1200" b="1" i="1" kern="1200" baseline="0" dirty="0" err="1" smtClean="0">
                <a:solidFill>
                  <a:schemeClr val="tx1"/>
                </a:solidFill>
                <a:effectLst/>
                <a:latin typeface="Calibri" panose="020F0502020204030204" pitchFamily="34" charset="0"/>
                <a:ea typeface="+mn-ea"/>
                <a:cs typeface="+mn-cs"/>
              </a:rPr>
              <a:t>graniuls</a:t>
            </a:r>
            <a:r>
              <a:rPr lang="en-US" sz="1200" b="1" i="1" kern="1200" baseline="0" dirty="0" smtClean="0">
                <a:solidFill>
                  <a:schemeClr val="tx1"/>
                </a:solidFill>
                <a:effectLst/>
                <a:latin typeface="Calibri" panose="020F0502020204030204" pitchFamily="34" charset="0"/>
                <a:ea typeface="+mn-ea"/>
                <a:cs typeface="+mn-cs"/>
              </a:rPr>
              <a:t>) were collected, labeled and analyzed in a external laboratories.</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i="1" dirty="0" smtClean="0">
              <a:effectLst/>
              <a:latin typeface="Calibri" panose="020F0502020204030204" pitchFamily="34" charset="0"/>
              <a:ea typeface="Times New Roman" panose="02020603050405020304" pitchFamily="18" charset="0"/>
            </a:endParaRPr>
          </a:p>
          <a:p>
            <a:pPr>
              <a:spcBef>
                <a:spcPct val="20000"/>
              </a:spcBef>
              <a:buClr>
                <a:srgbClr val="00BBB3"/>
              </a:buClr>
            </a:pPr>
            <a:endParaRPr lang="en-US" b="1" kern="0" dirty="0" smtClean="0">
              <a:solidFill>
                <a:srgbClr val="A85B41"/>
              </a:solidFill>
              <a:latin typeface="Arial" panose="020B0604020202020204" pitchFamily="34" charset="0"/>
              <a:cs typeface="Arial" panose="020B0604020202020204" pitchFamily="34" charset="0"/>
            </a:endParaRPr>
          </a:p>
          <a:p>
            <a:pPr>
              <a:spcBef>
                <a:spcPct val="20000"/>
              </a:spcBef>
              <a:buClr>
                <a:srgbClr val="00BBB3"/>
              </a:buClr>
            </a:pPr>
            <a:r>
              <a:rPr lang="en-US" sz="1200" kern="1200" dirty="0" smtClean="0">
                <a:solidFill>
                  <a:schemeClr val="tx1"/>
                </a:solidFill>
                <a:effectLst/>
                <a:latin typeface="+mn-lt"/>
                <a:ea typeface="+mn-ea"/>
                <a:cs typeface="+mn-cs"/>
              </a:rPr>
              <a:t>in addition to temperature and slag flow rate, other data are collected, such as </a:t>
            </a:r>
            <a:r>
              <a:rPr lang="en-US" sz="1200" b="1" kern="1200" dirty="0" smtClean="0">
                <a:solidFill>
                  <a:schemeClr val="tx1"/>
                </a:solidFill>
                <a:effectLst/>
                <a:latin typeface="+mn-lt"/>
                <a:ea typeface="+mn-ea"/>
                <a:cs typeface="+mn-cs"/>
              </a:rPr>
              <a:t>the air flow rate and the angle of incidence of the air with respect to slag flow</a:t>
            </a:r>
            <a:endParaRPr lang="en-US" b="1" kern="0" dirty="0" smtClean="0">
              <a:solidFill>
                <a:srgbClr val="A85B41"/>
              </a:solidFill>
              <a:latin typeface="Arial" panose="020B0604020202020204" pitchFamily="34" charset="0"/>
              <a:cs typeface="Arial" panose="020B0604020202020204" pitchFamily="34" charset="0"/>
            </a:endParaRPr>
          </a:p>
          <a:p>
            <a:pPr>
              <a:spcBef>
                <a:spcPct val="20000"/>
              </a:spcBef>
              <a:buClr>
                <a:srgbClr val="00BBB3"/>
              </a:buClr>
            </a:pPr>
            <a:endParaRPr lang="en-US" b="1" kern="0" dirty="0" smtClean="0">
              <a:solidFill>
                <a:srgbClr val="A85B41"/>
              </a:solidFill>
              <a:latin typeface="Arial" panose="020B0604020202020204" pitchFamily="34" charset="0"/>
              <a:cs typeface="Arial" panose="020B0604020202020204" pitchFamily="34" charset="0"/>
            </a:endParaRPr>
          </a:p>
          <a:p>
            <a:pPr>
              <a:spcBef>
                <a:spcPct val="20000"/>
              </a:spcBef>
              <a:buClr>
                <a:srgbClr val="00BBB3"/>
              </a:buClr>
            </a:pPr>
            <a:r>
              <a:rPr lang="en-US" b="1" kern="0" dirty="0" smtClean="0">
                <a:solidFill>
                  <a:srgbClr val="A85B41"/>
                </a:solidFill>
                <a:latin typeface="Arial" panose="020B0604020202020204" pitchFamily="34" charset="0"/>
                <a:cs typeface="Arial" panose="020B0604020202020204" pitchFamily="34" charset="0"/>
              </a:rPr>
              <a:t>Test conditions/measurements</a:t>
            </a:r>
          </a:p>
          <a:p>
            <a:pPr algn="just">
              <a:spcBef>
                <a:spcPct val="20000"/>
              </a:spcBef>
              <a:buClr>
                <a:srgbClr val="00BBB3"/>
              </a:buClr>
            </a:pPr>
            <a:endParaRPr lang="es-ES" sz="1200" b="1" kern="0" dirty="0" smtClean="0">
              <a:solidFill>
                <a:srgbClr val="A85B41"/>
              </a:solidFill>
              <a:latin typeface="Arial" panose="020B0604020202020204" pitchFamily="34" charset="0"/>
              <a:cs typeface="Arial" panose="020B0604020202020204" pitchFamily="34" charset="0"/>
            </a:endParaRPr>
          </a:p>
          <a:p>
            <a:pPr marL="342900" indent="-342900" algn="just">
              <a:spcBef>
                <a:spcPct val="20000"/>
              </a:spcBef>
              <a:buClr>
                <a:srgbClr val="00BBB3"/>
              </a:buClr>
              <a:buFont typeface="Wingdings" panose="05000000000000000000" pitchFamily="2" charset="2"/>
              <a:buChar char="§"/>
            </a:pPr>
            <a:r>
              <a:rPr lang="en-US" sz="1200" kern="0" dirty="0" smtClean="0">
                <a:latin typeface="Arial" panose="020B0604020202020204" pitchFamily="34" charset="0"/>
                <a:cs typeface="Arial" panose="020B0604020202020204" pitchFamily="34" charset="0"/>
              </a:rPr>
              <a:t>The first one consists in the preparation of isolated samples, in </a:t>
            </a:r>
            <a:r>
              <a:rPr lang="en-US" sz="1200" b="1" kern="0" dirty="0" smtClean="0">
                <a:latin typeface="Arial" panose="020B0604020202020204" pitchFamily="34" charset="0"/>
                <a:cs typeface="Arial" panose="020B0604020202020204" pitchFamily="34" charset="0"/>
              </a:rPr>
              <a:t>different conditions of the process </a:t>
            </a:r>
            <a:r>
              <a:rPr lang="en-US" sz="1200" kern="0" dirty="0" smtClean="0">
                <a:latin typeface="Arial" panose="020B0604020202020204" pitchFamily="34" charset="0"/>
                <a:cs typeface="Arial" panose="020B0604020202020204" pitchFamily="34" charset="0"/>
              </a:rPr>
              <a:t>(slag temperature, bath level) and </a:t>
            </a:r>
            <a:r>
              <a:rPr lang="en-US" sz="1200" b="1" kern="0" dirty="0" smtClean="0">
                <a:latin typeface="Arial" panose="020B0604020202020204" pitchFamily="34" charset="0"/>
                <a:cs typeface="Arial" panose="020B0604020202020204" pitchFamily="34" charset="0"/>
              </a:rPr>
              <a:t>different pouring conditions </a:t>
            </a:r>
            <a:r>
              <a:rPr lang="en-US" sz="1200" kern="0" dirty="0" smtClean="0">
                <a:latin typeface="Arial" panose="020B0604020202020204" pitchFamily="34" charset="0"/>
                <a:cs typeface="Arial" panose="020B0604020202020204" pitchFamily="34" charset="0"/>
              </a:rPr>
              <a:t>(blower speed, spoon emptying rhythm). This experiment was repeated to have a wide range of samples to analyze.</a:t>
            </a:r>
          </a:p>
          <a:p>
            <a:pPr marL="342900" indent="-342900" algn="just">
              <a:spcBef>
                <a:spcPct val="20000"/>
              </a:spcBef>
              <a:buClr>
                <a:srgbClr val="00BBB3"/>
              </a:buClr>
              <a:buFont typeface="Wingdings" panose="05000000000000000000" pitchFamily="2" charset="2"/>
              <a:buChar char="§"/>
            </a:pPr>
            <a:endParaRPr lang="es-ES" sz="1200" kern="0" dirty="0" smtClean="0">
              <a:latin typeface="Arial" panose="020B0604020202020204" pitchFamily="34" charset="0"/>
              <a:cs typeface="Arial" panose="020B0604020202020204" pitchFamily="34" charset="0"/>
            </a:endParaRPr>
          </a:p>
          <a:p>
            <a:pPr marL="342900" indent="-342900" algn="just">
              <a:spcBef>
                <a:spcPct val="20000"/>
              </a:spcBef>
              <a:buClr>
                <a:srgbClr val="00BBB3"/>
              </a:buClr>
              <a:buFont typeface="Wingdings" panose="05000000000000000000" pitchFamily="2" charset="2"/>
              <a:buChar char="§"/>
            </a:pPr>
            <a:r>
              <a:rPr lang="en-US" sz="1200" kern="0" dirty="0" smtClean="0">
                <a:latin typeface="Arial" panose="020B0604020202020204" pitchFamily="34" charset="0"/>
                <a:cs typeface="Arial" panose="020B0604020202020204" pitchFamily="34" charset="0"/>
              </a:rPr>
              <a:t>The second phase is based </a:t>
            </a:r>
            <a:r>
              <a:rPr lang="en-US" sz="1200" b="1" kern="0" dirty="0" smtClean="0">
                <a:latin typeface="Arial" panose="020B0604020202020204" pitchFamily="34" charset="0"/>
                <a:cs typeface="Arial" panose="020B0604020202020204" pitchFamily="34" charset="0"/>
              </a:rPr>
              <a:t>on continuous granulated slag production</a:t>
            </a:r>
            <a:r>
              <a:rPr lang="en-US" sz="1200" kern="0" dirty="0" smtClean="0">
                <a:latin typeface="Arial" panose="020B0604020202020204" pitchFamily="34" charset="0"/>
                <a:cs typeface="Arial" panose="020B0604020202020204" pitchFamily="34" charset="0"/>
              </a:rPr>
              <a:t>. At this stage, the flow of the blower was not set to a fixed </a:t>
            </a:r>
            <a:r>
              <a:rPr lang="en-US" sz="1200" kern="0" dirty="0" err="1" smtClean="0">
                <a:latin typeface="Arial" panose="020B0604020202020204" pitchFamily="34" charset="0"/>
                <a:cs typeface="Arial" panose="020B0604020202020204" pitchFamily="34" charset="0"/>
              </a:rPr>
              <a:t>setpoint</a:t>
            </a:r>
            <a:r>
              <a:rPr lang="en-US" sz="1200" kern="0" dirty="0" smtClean="0">
                <a:latin typeface="Arial" panose="020B0604020202020204" pitchFamily="34" charset="0"/>
                <a:cs typeface="Arial" panose="020B0604020202020204" pitchFamily="34" charset="0"/>
              </a:rPr>
              <a:t>.</a:t>
            </a:r>
          </a:p>
          <a:p>
            <a:pPr algn="just">
              <a:spcBef>
                <a:spcPct val="20000"/>
              </a:spcBef>
              <a:buClr>
                <a:srgbClr val="00BBB3"/>
              </a:buClr>
            </a:pPr>
            <a:endParaRPr lang="es-ES" sz="1200" kern="0" dirty="0" smtClean="0">
              <a:latin typeface="Arial" panose="020B0604020202020204" pitchFamily="34" charset="0"/>
              <a:cs typeface="Arial" panose="020B0604020202020204" pitchFamily="34" charset="0"/>
            </a:endParaRPr>
          </a:p>
          <a:p>
            <a:pPr marL="342900" indent="-342900" algn="just">
              <a:spcBef>
                <a:spcPct val="20000"/>
              </a:spcBef>
              <a:buClr>
                <a:srgbClr val="00BBB3"/>
              </a:buClr>
              <a:buFont typeface="Wingdings" panose="05000000000000000000" pitchFamily="2" charset="2"/>
              <a:buChar char="§"/>
            </a:pPr>
            <a:r>
              <a:rPr lang="en-US" sz="1200" kern="0" dirty="0" smtClean="0">
                <a:latin typeface="Arial" panose="020B0604020202020204" pitchFamily="34" charset="0"/>
                <a:cs typeface="Arial" panose="020B0604020202020204" pitchFamily="34" charset="0"/>
              </a:rPr>
              <a:t>During the third phase, </a:t>
            </a:r>
            <a:r>
              <a:rPr lang="en-US" sz="1200" b="1" kern="0" dirty="0" smtClean="0">
                <a:latin typeface="Arial" panose="020B0604020202020204" pitchFamily="34" charset="0"/>
                <a:cs typeface="Arial" panose="020B0604020202020204" pitchFamily="34" charset="0"/>
              </a:rPr>
              <a:t>a portable thermocouple is used</a:t>
            </a:r>
            <a:r>
              <a:rPr lang="en-US" sz="1200" kern="0" dirty="0" smtClean="0">
                <a:latin typeface="Arial" panose="020B0604020202020204" pitchFamily="34" charset="0"/>
                <a:cs typeface="Arial" panose="020B0604020202020204" pitchFamily="34" charset="0"/>
              </a:rPr>
              <a:t>, focusing the slag flow to that point in order </a:t>
            </a:r>
            <a:r>
              <a:rPr lang="en-US" sz="1200" b="1" kern="0" dirty="0" smtClean="0">
                <a:latin typeface="Arial" panose="020B0604020202020204" pitchFamily="34" charset="0"/>
                <a:cs typeface="Arial" panose="020B0604020202020204" pitchFamily="34" charset="0"/>
              </a:rPr>
              <a:t>to measure the temperature during the process</a:t>
            </a:r>
            <a:r>
              <a:rPr lang="en-US" sz="1200" kern="0" dirty="0" smtClean="0">
                <a:latin typeface="Arial" panose="020B0604020202020204" pitchFamily="34" charset="0"/>
                <a:cs typeface="Arial" panose="020B0604020202020204" pitchFamily="34" charset="0"/>
              </a:rPr>
              <a:t>. The measurement probe was located in such way that was possible to measure the temperature of the slag during all the process. In addition, a thermal imager was used outside the chamber to check the temperature.</a:t>
            </a:r>
            <a:endParaRPr lang="es-ES" sz="1200" kern="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16</a:t>
            </a:fld>
            <a:endParaRPr lang="en-US" dirty="0"/>
          </a:p>
        </p:txBody>
      </p:sp>
    </p:spTree>
    <p:extLst>
      <p:ext uri="{BB962C8B-B14F-4D97-AF65-F5344CB8AC3E}">
        <p14:creationId xmlns:p14="http://schemas.microsoft.com/office/powerpoint/2010/main" val="67249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1600"/>
              </a:lnSpc>
              <a:spcBef>
                <a:spcPts val="1800"/>
              </a:spcBef>
              <a:spcAft>
                <a:spcPts val="600"/>
              </a:spcAft>
            </a:pPr>
            <a:r>
              <a:rPr lang="en-GB" sz="1600" b="1" dirty="0" smtClean="0">
                <a:latin typeface="Calibri" panose="020F0502020204030204" pitchFamily="34" charset="0"/>
              </a:rPr>
              <a:t>Results</a:t>
            </a:r>
          </a:p>
          <a:p>
            <a:pPr algn="just">
              <a:lnSpc>
                <a:spcPts val="1600"/>
              </a:lnSpc>
              <a:spcBef>
                <a:spcPts val="1800"/>
              </a:spcBef>
              <a:spcAft>
                <a:spcPts val="600"/>
              </a:spcAft>
            </a:pPr>
            <a:r>
              <a:rPr lang="en-GB" sz="1600" b="1" dirty="0" smtClean="0">
                <a:latin typeface="Calibri" panose="020F0502020204030204" pitchFamily="34" charset="0"/>
              </a:rPr>
              <a:t>In</a:t>
            </a:r>
            <a:r>
              <a:rPr lang="en-GB" sz="1600" b="1" baseline="0" dirty="0" smtClean="0">
                <a:latin typeface="Calibri" panose="020F0502020204030204" pitchFamily="34" charset="0"/>
              </a:rPr>
              <a:t> each test different parameter were changing in other to cover the maximum variations.</a:t>
            </a:r>
          </a:p>
          <a:p>
            <a:pPr algn="just">
              <a:lnSpc>
                <a:spcPts val="1600"/>
              </a:lnSpc>
              <a:spcAft>
                <a:spcPts val="0"/>
              </a:spcAft>
            </a:pPr>
            <a:r>
              <a:rPr lang="en-GB" dirty="0" smtClean="0">
                <a:latin typeface="Calibri" panose="020F0502020204030204" pitchFamily="34" charset="0"/>
                <a:ea typeface="Times New Roman" panose="02020603050405020304" pitchFamily="18" charset="0"/>
              </a:rPr>
              <a:t>In this figure</a:t>
            </a:r>
            <a:r>
              <a:rPr lang="en-GB" baseline="0" dirty="0" smtClean="0">
                <a:latin typeface="Calibri" panose="020F0502020204030204" pitchFamily="34" charset="0"/>
                <a:ea typeface="Times New Roman" panose="02020603050405020304" pitchFamily="18" charset="0"/>
              </a:rPr>
              <a:t> we can </a:t>
            </a:r>
            <a:r>
              <a:rPr lang="en-GB" dirty="0" smtClean="0">
                <a:latin typeface="Calibri" panose="020F0502020204030204" pitchFamily="34" charset="0"/>
                <a:ea typeface="Times New Roman" panose="02020603050405020304" pitchFamily="18" charset="0"/>
              </a:rPr>
              <a:t>provide a visual summary of the completed test runs. </a:t>
            </a:r>
            <a:endParaRPr lang="es-ES" dirty="0" smtClean="0">
              <a:latin typeface="Calibri" panose="020F0502020204030204" pitchFamily="34" charset="0"/>
              <a:ea typeface="Times New Roman" panose="02020603050405020304" pitchFamily="18" charset="0"/>
            </a:endParaRPr>
          </a:p>
          <a:p>
            <a:r>
              <a:rPr lang="es-ES" dirty="0" smtClean="0"/>
              <a:t>And </a:t>
            </a:r>
            <a:r>
              <a:rPr lang="es-ES" dirty="0" err="1" smtClean="0"/>
              <a:t>what</a:t>
            </a:r>
            <a:r>
              <a:rPr lang="es-ES" dirty="0" smtClean="0"/>
              <a:t> </a:t>
            </a:r>
            <a:r>
              <a:rPr lang="es-ES" dirty="0" err="1" smtClean="0"/>
              <a:t>were</a:t>
            </a:r>
            <a:r>
              <a:rPr lang="es-ES" baseline="0" dirty="0" smtClean="0"/>
              <a:t> </a:t>
            </a:r>
            <a:r>
              <a:rPr lang="es-ES" baseline="0" dirty="0" err="1" smtClean="0"/>
              <a:t>the</a:t>
            </a:r>
            <a:r>
              <a:rPr lang="es-ES" baseline="0" dirty="0" smtClean="0"/>
              <a:t> </a:t>
            </a:r>
            <a:r>
              <a:rPr lang="es-ES" baseline="0" dirty="0" err="1" smtClean="0"/>
              <a:t>results</a:t>
            </a:r>
            <a:r>
              <a:rPr lang="es-ES" baseline="0" dirty="0" smtClean="0"/>
              <a:t>???</a:t>
            </a:r>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17</a:t>
            </a:fld>
            <a:endParaRPr lang="en-US" dirty="0"/>
          </a:p>
        </p:txBody>
      </p:sp>
    </p:spTree>
    <p:extLst>
      <p:ext uri="{BB962C8B-B14F-4D97-AF65-F5344CB8AC3E}">
        <p14:creationId xmlns:p14="http://schemas.microsoft.com/office/powerpoint/2010/main" val="2364579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1600"/>
              </a:lnSpc>
              <a:spcBef>
                <a:spcPts val="1800"/>
              </a:spcBef>
              <a:spcAft>
                <a:spcPts val="600"/>
              </a:spcAft>
            </a:pPr>
            <a:r>
              <a:rPr lang="en-US" sz="1600" b="1" noProof="0" dirty="0" smtClean="0">
                <a:latin typeface="Calibri" panose="020F0502020204030204" pitchFamily="34" charset="0"/>
              </a:rPr>
              <a:t>We can</a:t>
            </a:r>
            <a:r>
              <a:rPr lang="en-US" sz="1600" b="1" baseline="0" noProof="0" dirty="0" smtClean="0">
                <a:latin typeface="Calibri" panose="020F0502020204030204" pitchFamily="34" charset="0"/>
              </a:rPr>
              <a:t> divided the results in two parts: physical and chemical analysis. In this slide we have the physical analysis…</a:t>
            </a:r>
            <a:endParaRPr lang="en-US" noProof="0" dirty="0" smtClean="0">
              <a:latin typeface="Calibri" panose="020F0502020204030204" pitchFamily="34" charset="0"/>
              <a:ea typeface="Times New Roman" panose="02020603050405020304" pitchFamily="18" charset="0"/>
            </a:endParaRPr>
          </a:p>
          <a:p>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18</a:t>
            </a:fld>
            <a:endParaRPr lang="en-US" dirty="0"/>
          </a:p>
        </p:txBody>
      </p:sp>
    </p:spTree>
    <p:extLst>
      <p:ext uri="{BB962C8B-B14F-4D97-AF65-F5344CB8AC3E}">
        <p14:creationId xmlns:p14="http://schemas.microsoft.com/office/powerpoint/2010/main" val="3401591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And regarding</a:t>
            </a:r>
            <a:r>
              <a:rPr lang="en-US" baseline="0" noProof="0" dirty="0" smtClean="0"/>
              <a:t> the chemical analysis, the samples were </a:t>
            </a:r>
            <a:r>
              <a:rPr lang="en-US" baseline="0" noProof="0" dirty="0" err="1" smtClean="0"/>
              <a:t>analysed</a:t>
            </a:r>
            <a:r>
              <a:rPr lang="en-US" baseline="0" noProof="0" dirty="0" smtClean="0"/>
              <a:t> by XRF, ICP and XRD and in the table you can have an idea about the composition.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In addition/moreover/In relation with the leaching test the samples were </a:t>
            </a:r>
            <a:r>
              <a:rPr lang="en-US" baseline="0" noProof="0" dirty="0" err="1" smtClean="0"/>
              <a:t>analysed</a:t>
            </a:r>
            <a:r>
              <a:rPr lang="en-US" baseline="0" noProof="0" dirty="0" smtClean="0"/>
              <a:t>…..almost…all….</a:t>
            </a:r>
            <a:r>
              <a:rPr lang="en-US" baseline="0" noProof="0" dirty="0" err="1" smtClean="0"/>
              <a:t>blabala</a:t>
            </a:r>
            <a:r>
              <a:rPr lang="en-US" baseline="0" noProof="0" dirty="0" smtClean="0"/>
              <a:t> and can give you a i</a:t>
            </a:r>
            <a:r>
              <a:rPr lang="en-US" noProof="0" dirty="0" smtClean="0"/>
              <a:t>mpress</a:t>
            </a:r>
            <a:r>
              <a:rPr lang="en-US" baseline="0" noProof="0" dirty="0" smtClean="0"/>
              <a:t> of how inert this product is</a:t>
            </a:r>
          </a:p>
        </p:txBody>
      </p:sp>
      <p:sp>
        <p:nvSpPr>
          <p:cNvPr id="4" name="Slide Number Placeholder 3"/>
          <p:cNvSpPr>
            <a:spLocks noGrp="1"/>
          </p:cNvSpPr>
          <p:nvPr>
            <p:ph type="sldNum" sz="quarter" idx="10"/>
          </p:nvPr>
        </p:nvSpPr>
        <p:spPr/>
        <p:txBody>
          <a:bodyPr/>
          <a:lstStyle/>
          <a:p>
            <a:fld id="{0D52685D-44B7-4045-AA63-608C9ACE2750}" type="slidenum">
              <a:rPr lang="en-US" smtClean="0"/>
              <a:t>19</a:t>
            </a:fld>
            <a:endParaRPr lang="en-US" dirty="0"/>
          </a:p>
        </p:txBody>
      </p:sp>
    </p:spTree>
    <p:extLst>
      <p:ext uri="{BB962C8B-B14F-4D97-AF65-F5344CB8AC3E}">
        <p14:creationId xmlns:p14="http://schemas.microsoft.com/office/powerpoint/2010/main" val="105762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2150"/>
            <a:ext cx="4649788" cy="34877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My</a:t>
            </a:r>
            <a:r>
              <a:rPr lang="es-ES" baseline="0" dirty="0" smtClean="0"/>
              <a:t> </a:t>
            </a:r>
            <a:r>
              <a:rPr lang="es-ES" baseline="0" dirty="0" err="1" smtClean="0"/>
              <a:t>presentation</a:t>
            </a:r>
            <a:r>
              <a:rPr lang="es-ES" baseline="0" dirty="0" smtClean="0"/>
              <a:t> </a:t>
            </a:r>
            <a:r>
              <a:rPr lang="es-ES" baseline="0" dirty="0" err="1" smtClean="0"/>
              <a:t>consists</a:t>
            </a:r>
            <a:r>
              <a:rPr lang="es-ES" baseline="0" dirty="0" smtClean="0"/>
              <a:t>, </a:t>
            </a:r>
            <a:r>
              <a:rPr lang="es-ES" baseline="0" dirty="0" err="1" smtClean="0"/>
              <a:t>f</a:t>
            </a:r>
            <a:r>
              <a:rPr lang="es-ES" dirty="0" err="1" smtClean="0"/>
              <a:t>irst</a:t>
            </a:r>
            <a:r>
              <a:rPr lang="es-ES" dirty="0" smtClean="0"/>
              <a:t> a </a:t>
            </a:r>
            <a:r>
              <a:rPr lang="es-ES" dirty="0" err="1" smtClean="0"/>
              <a:t>few</a:t>
            </a:r>
            <a:r>
              <a:rPr lang="es-ES" baseline="0" dirty="0" smtClean="0"/>
              <a:t> </a:t>
            </a:r>
            <a:r>
              <a:rPr lang="es-ES" baseline="0" dirty="0" err="1" smtClean="0"/>
              <a:t>words</a:t>
            </a:r>
            <a:r>
              <a:rPr lang="es-ES" baseline="0" dirty="0" smtClean="0"/>
              <a:t> </a:t>
            </a:r>
            <a:r>
              <a:rPr lang="es-ES" baseline="0" dirty="0" err="1" smtClean="0"/>
              <a:t>about</a:t>
            </a:r>
            <a:r>
              <a:rPr lang="es-ES" baseline="0" dirty="0" smtClean="0"/>
              <a:t> </a:t>
            </a:r>
            <a:r>
              <a:rPr lang="es-ES" baseline="0" dirty="0" err="1" smtClean="0"/>
              <a:t>my</a:t>
            </a:r>
            <a:r>
              <a:rPr lang="es-ES" baseline="0" dirty="0" smtClean="0"/>
              <a:t> Company, </a:t>
            </a:r>
            <a:r>
              <a:rPr lang="es-ES" dirty="0" smtClean="0"/>
              <a:t>AC, </a:t>
            </a:r>
            <a:r>
              <a:rPr lang="es-ES" dirty="0" err="1" smtClean="0"/>
              <a:t>followed</a:t>
            </a:r>
            <a:r>
              <a:rPr lang="es-ES" baseline="0" dirty="0" smtClean="0"/>
              <a:t> </a:t>
            </a:r>
            <a:r>
              <a:rPr lang="es-ES" baseline="0" dirty="0" err="1" smtClean="0"/>
              <a:t>by</a:t>
            </a:r>
            <a:r>
              <a:rPr lang="es-ES" baseline="0" dirty="0" smtClean="0"/>
              <a:t> a </a:t>
            </a:r>
            <a:r>
              <a:rPr lang="es-ES" baseline="0" dirty="0" err="1" smtClean="0"/>
              <a:t>background</a:t>
            </a:r>
            <a:r>
              <a:rPr lang="es-ES" baseline="0" dirty="0" smtClean="0"/>
              <a:t> of </a:t>
            </a:r>
            <a:r>
              <a:rPr lang="es-ES" baseline="0" dirty="0" err="1" smtClean="0"/>
              <a:t>the</a:t>
            </a:r>
            <a:r>
              <a:rPr lang="es-ES" baseline="0" dirty="0" smtClean="0"/>
              <a:t> </a:t>
            </a:r>
            <a:r>
              <a:rPr lang="es-ES" baseline="0" dirty="0" err="1" smtClean="0"/>
              <a:t>project</a:t>
            </a:r>
            <a:r>
              <a:rPr lang="es-ES" baseline="0" dirty="0" smtClean="0"/>
              <a:t> </a:t>
            </a:r>
            <a:r>
              <a:rPr lang="es-ES" baseline="0" dirty="0" err="1" smtClean="0"/>
              <a:t>where</a:t>
            </a:r>
            <a:r>
              <a:rPr lang="es-ES" baseline="0" dirty="0" smtClean="0"/>
              <a:t> I </a:t>
            </a:r>
            <a:r>
              <a:rPr lang="es-ES" baseline="0" dirty="0" err="1" smtClean="0"/>
              <a:t>will</a:t>
            </a:r>
            <a:r>
              <a:rPr lang="es-ES" baseline="0" dirty="0" smtClean="0"/>
              <a:t> </a:t>
            </a:r>
            <a:r>
              <a:rPr lang="es-ES" baseline="0" dirty="0" err="1" smtClean="0"/>
              <a:t>explain</a:t>
            </a:r>
            <a:r>
              <a:rPr lang="es-ES" baseline="0" dirty="0" smtClean="0"/>
              <a:t> </a:t>
            </a:r>
            <a:r>
              <a:rPr lang="es-ES" baseline="0" dirty="0" err="1" smtClean="0"/>
              <a:t>why</a:t>
            </a:r>
            <a:r>
              <a:rPr lang="es-ES" baseline="0" dirty="0" smtClean="0"/>
              <a:t> </a:t>
            </a:r>
            <a:r>
              <a:rPr lang="es-ES" baseline="0" dirty="0" err="1" smtClean="0"/>
              <a:t>we</a:t>
            </a:r>
            <a:r>
              <a:rPr lang="es-ES" baseline="0" dirty="0" smtClean="0"/>
              <a:t> </a:t>
            </a:r>
            <a:r>
              <a:rPr lang="es-ES" baseline="0" dirty="0" err="1" smtClean="0"/>
              <a:t>decided</a:t>
            </a:r>
            <a:r>
              <a:rPr lang="es-ES" baseline="0" dirty="0" smtClean="0"/>
              <a:t> to </a:t>
            </a:r>
            <a:r>
              <a:rPr lang="es-ES" baseline="0" dirty="0" err="1" smtClean="0"/>
              <a:t>carry</a:t>
            </a:r>
            <a:r>
              <a:rPr lang="es-ES" baseline="0" dirty="0" smtClean="0"/>
              <a:t> </a:t>
            </a:r>
            <a:r>
              <a:rPr lang="es-ES" baseline="0" dirty="0" err="1" smtClean="0"/>
              <a:t>out</a:t>
            </a:r>
            <a:r>
              <a:rPr lang="es-ES" baseline="0" dirty="0" smtClean="0"/>
              <a:t>  </a:t>
            </a:r>
            <a:r>
              <a:rPr lang="es-ES" baseline="0" dirty="0" err="1" smtClean="0"/>
              <a:t>the</a:t>
            </a:r>
            <a:r>
              <a:rPr lang="es-ES" baseline="0" dirty="0" smtClean="0"/>
              <a:t> </a:t>
            </a:r>
            <a:r>
              <a:rPr lang="es-ES" baseline="0" dirty="0" err="1" smtClean="0"/>
              <a:t>pilot</a:t>
            </a:r>
            <a:r>
              <a:rPr lang="es-ES" baseline="0" dirty="0" smtClean="0"/>
              <a:t> </a:t>
            </a:r>
            <a:r>
              <a:rPr lang="es-ES" baseline="0" dirty="0" err="1" smtClean="0"/>
              <a:t>plant</a:t>
            </a:r>
            <a:r>
              <a:rPr lang="es-ES" baseline="0" dirty="0" smtClean="0"/>
              <a:t>, </a:t>
            </a:r>
            <a:r>
              <a:rPr lang="es-ES" baseline="0" dirty="0" err="1" smtClean="0"/>
              <a:t>which</a:t>
            </a:r>
            <a:r>
              <a:rPr lang="es-ES" baseline="0" dirty="0" smtClean="0"/>
              <a:t> I </a:t>
            </a:r>
            <a:r>
              <a:rPr lang="es-ES" baseline="0" dirty="0" err="1" smtClean="0"/>
              <a:t>will</a:t>
            </a:r>
            <a:r>
              <a:rPr lang="es-ES" baseline="0" dirty="0" smtClean="0"/>
              <a:t> describe, and </a:t>
            </a:r>
            <a:r>
              <a:rPr lang="es-ES" baseline="0" dirty="0" err="1" smtClean="0"/>
              <a:t>it</a:t>
            </a:r>
            <a:r>
              <a:rPr lang="es-ES" baseline="0" dirty="0" smtClean="0"/>
              <a:t> </a:t>
            </a:r>
            <a:r>
              <a:rPr lang="es-ES" baseline="0" dirty="0" err="1" smtClean="0"/>
              <a:t>finishs</a:t>
            </a:r>
            <a:r>
              <a:rPr lang="es-ES" dirty="0" smtClean="0"/>
              <a:t> </a:t>
            </a:r>
            <a:r>
              <a:rPr lang="es-ES" baseline="0" dirty="0" err="1" smtClean="0"/>
              <a:t>with</a:t>
            </a:r>
            <a:r>
              <a:rPr lang="es-ES" baseline="0" dirty="0" smtClean="0"/>
              <a:t> a </a:t>
            </a:r>
            <a:r>
              <a:rPr lang="es-ES" baseline="0" dirty="0" err="1" smtClean="0"/>
              <a:t>Conclusion</a:t>
            </a:r>
            <a:r>
              <a:rPr lang="es-ES" baseline="0" dirty="0" smtClean="0"/>
              <a:t> (</a:t>
            </a:r>
            <a:r>
              <a:rPr lang="es-ES" baseline="0" dirty="0" err="1" smtClean="0"/>
              <a:t>conclusssion</a:t>
            </a:r>
            <a:r>
              <a:rPr lang="es-ES" baseline="0" dirty="0" smtClean="0"/>
              <a:t>) and </a:t>
            </a:r>
            <a:r>
              <a:rPr lang="es-ES" baseline="0" dirty="0" err="1" smtClean="0"/>
              <a:t>the</a:t>
            </a:r>
            <a:r>
              <a:rPr lang="es-ES" baseline="0" dirty="0" smtClean="0"/>
              <a:t> </a:t>
            </a:r>
            <a:r>
              <a:rPr lang="es-ES" baseline="0" dirty="0" err="1" smtClean="0"/>
              <a:t>next</a:t>
            </a:r>
            <a:r>
              <a:rPr lang="es-ES" baseline="0" dirty="0" smtClean="0"/>
              <a:t> </a:t>
            </a:r>
            <a:r>
              <a:rPr lang="es-ES" baseline="0" dirty="0" err="1" smtClean="0"/>
              <a:t>steps</a:t>
            </a:r>
            <a:r>
              <a:rPr lang="es-ES" baseline="0" dirty="0" smtClean="0"/>
              <a:t> </a:t>
            </a:r>
            <a:r>
              <a:rPr lang="es-ES" baseline="0" dirty="0" err="1" smtClean="0"/>
              <a:t>scheduled</a:t>
            </a:r>
            <a:r>
              <a:rPr lang="es-ES" baseline="0" dirty="0" smtClean="0"/>
              <a:t>.</a:t>
            </a:r>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2</a:t>
            </a:fld>
            <a:endParaRPr lang="en-US" dirty="0"/>
          </a:p>
        </p:txBody>
      </p:sp>
    </p:spTree>
    <p:extLst>
      <p:ext uri="{BB962C8B-B14F-4D97-AF65-F5344CB8AC3E}">
        <p14:creationId xmlns:p14="http://schemas.microsoft.com/office/powerpoint/2010/main" val="1195391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To </a:t>
            </a:r>
            <a:r>
              <a:rPr lang="es-ES" dirty="0" err="1" smtClean="0"/>
              <a:t>summarize</a:t>
            </a:r>
            <a:r>
              <a:rPr lang="es-ES" dirty="0" smtClean="0"/>
              <a:t>,</a:t>
            </a:r>
            <a:r>
              <a:rPr lang="es-ES" baseline="0" dirty="0" smtClean="0"/>
              <a:t> I </a:t>
            </a:r>
            <a:r>
              <a:rPr lang="es-ES" baseline="0" dirty="0" err="1" smtClean="0"/>
              <a:t>would</a:t>
            </a:r>
            <a:r>
              <a:rPr lang="es-ES" baseline="0" dirty="0" smtClean="0"/>
              <a:t> </a:t>
            </a:r>
            <a:r>
              <a:rPr lang="es-ES" baseline="0" dirty="0" err="1" smtClean="0"/>
              <a:t>like</a:t>
            </a:r>
            <a:r>
              <a:rPr lang="es-ES" baseline="0" dirty="0" smtClean="0"/>
              <a:t> to </a:t>
            </a:r>
            <a:r>
              <a:rPr lang="es-ES" baseline="0" dirty="0" err="1" smtClean="0"/>
              <a:t>point</a:t>
            </a:r>
            <a:r>
              <a:rPr lang="es-ES" baseline="0" dirty="0" smtClean="0"/>
              <a:t> </a:t>
            </a:r>
            <a:r>
              <a:rPr lang="es-ES" baseline="0" dirty="0" err="1" smtClean="0"/>
              <a:t>out</a:t>
            </a:r>
            <a:r>
              <a:rPr lang="es-ES" baseline="0" dirty="0" smtClean="0"/>
              <a:t> </a:t>
            </a:r>
            <a:r>
              <a:rPr lang="es-ES" baseline="0" dirty="0" err="1" smtClean="0"/>
              <a:t>some</a:t>
            </a:r>
            <a:r>
              <a:rPr lang="es-ES" baseline="0" dirty="0" smtClean="0"/>
              <a:t> </a:t>
            </a:r>
            <a:r>
              <a:rPr lang="es-ES" baseline="0" dirty="0" err="1" smtClean="0"/>
              <a:t>conclusions</a:t>
            </a:r>
            <a:r>
              <a:rPr lang="es-ES" baseline="0" dirty="0" smtClean="0"/>
              <a:t>….</a:t>
            </a:r>
          </a:p>
          <a:p>
            <a:r>
              <a:rPr lang="es-ES" baseline="0" dirty="0" smtClean="0"/>
              <a:t>1, 2 y 3----</a:t>
            </a:r>
          </a:p>
          <a:p>
            <a:endParaRPr lang="es-ES" baseline="0" dirty="0" smtClean="0"/>
          </a:p>
          <a:p>
            <a:r>
              <a:rPr lang="es-ES" dirty="0" err="1" smtClean="0"/>
              <a:t>Having</a:t>
            </a:r>
            <a:r>
              <a:rPr lang="es-ES" baseline="0" dirty="0" smtClean="0"/>
              <a:t> </a:t>
            </a:r>
            <a:r>
              <a:rPr lang="es-ES" baseline="0" dirty="0" err="1" smtClean="0"/>
              <a:t>made</a:t>
            </a:r>
            <a:r>
              <a:rPr lang="es-ES" baseline="0" dirty="0" smtClean="0"/>
              <a:t> </a:t>
            </a:r>
            <a:r>
              <a:rPr lang="es-ES" baseline="0" dirty="0" err="1" smtClean="0"/>
              <a:t>the</a:t>
            </a:r>
            <a:r>
              <a:rPr lang="es-ES" baseline="0" dirty="0" smtClean="0"/>
              <a:t> </a:t>
            </a:r>
            <a:r>
              <a:rPr lang="es-ES" baseline="0" dirty="0" err="1" smtClean="0"/>
              <a:t>previoud</a:t>
            </a:r>
            <a:r>
              <a:rPr lang="es-ES" baseline="0" dirty="0" smtClean="0"/>
              <a:t> </a:t>
            </a:r>
            <a:r>
              <a:rPr lang="es-ES" baseline="0" dirty="0" err="1" smtClean="0"/>
              <a:t>observations</a:t>
            </a:r>
            <a:r>
              <a:rPr lang="es-ES" baseline="0" dirty="0" smtClean="0"/>
              <a:t>, </a:t>
            </a:r>
            <a:r>
              <a:rPr lang="es-ES" baseline="0" dirty="0" err="1" smtClean="0"/>
              <a:t>the</a:t>
            </a:r>
            <a:r>
              <a:rPr lang="es-ES" baseline="0" dirty="0" smtClean="0"/>
              <a:t> final </a:t>
            </a:r>
            <a:r>
              <a:rPr lang="es-ES" baseline="0" dirty="0" err="1" smtClean="0"/>
              <a:t>outcome</a:t>
            </a:r>
            <a:r>
              <a:rPr lang="es-ES" baseline="0" dirty="0" smtClean="0"/>
              <a:t> </a:t>
            </a:r>
            <a:r>
              <a:rPr lang="es-ES" baseline="0" dirty="0" err="1" smtClean="0"/>
              <a:t>could</a:t>
            </a:r>
            <a:r>
              <a:rPr lang="es-ES" baseline="0" dirty="0" smtClean="0"/>
              <a:t> be…as a </a:t>
            </a:r>
            <a:r>
              <a:rPr lang="es-ES" baseline="0" dirty="0" err="1" smtClean="0"/>
              <a:t>result</a:t>
            </a:r>
            <a:r>
              <a:rPr lang="es-ES" baseline="0" dirty="0" smtClean="0"/>
              <a:t>….</a:t>
            </a:r>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20</a:t>
            </a:fld>
            <a:endParaRPr lang="en-US" dirty="0"/>
          </a:p>
        </p:txBody>
      </p:sp>
    </p:spTree>
    <p:extLst>
      <p:ext uri="{BB962C8B-B14F-4D97-AF65-F5344CB8AC3E}">
        <p14:creationId xmlns:p14="http://schemas.microsoft.com/office/powerpoint/2010/main" val="547564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Before</a:t>
            </a:r>
            <a:r>
              <a:rPr lang="es-ES" dirty="0" smtClean="0"/>
              <a:t> to </a:t>
            </a:r>
            <a:r>
              <a:rPr lang="es-ES" dirty="0" err="1" smtClean="0"/>
              <a:t>finis</a:t>
            </a:r>
            <a:r>
              <a:rPr lang="es-ES" baseline="0" dirty="0" err="1" smtClean="0"/>
              <a:t>h</a:t>
            </a:r>
            <a:r>
              <a:rPr lang="es-ES" baseline="0" dirty="0" smtClean="0"/>
              <a:t> I </a:t>
            </a:r>
            <a:r>
              <a:rPr lang="es-ES" baseline="0" dirty="0" err="1" smtClean="0"/>
              <a:t>would</a:t>
            </a:r>
            <a:r>
              <a:rPr lang="es-ES" baseline="0" dirty="0" smtClean="0"/>
              <a:t> </a:t>
            </a:r>
            <a:r>
              <a:rPr lang="es-ES" baseline="0" dirty="0" err="1" smtClean="0"/>
              <a:t>like</a:t>
            </a:r>
            <a:r>
              <a:rPr lang="es-ES" baseline="0" dirty="0" smtClean="0"/>
              <a:t> to </a:t>
            </a:r>
            <a:r>
              <a:rPr lang="es-ES" baseline="0" dirty="0" err="1" smtClean="0"/>
              <a:t>tell</a:t>
            </a:r>
            <a:r>
              <a:rPr lang="es-ES" baseline="0" dirty="0" smtClean="0"/>
              <a:t> </a:t>
            </a:r>
            <a:r>
              <a:rPr lang="es-ES" baseline="0" dirty="0" err="1" smtClean="0"/>
              <a:t>about</a:t>
            </a:r>
            <a:r>
              <a:rPr lang="es-ES" baseline="0" dirty="0" smtClean="0"/>
              <a:t> </a:t>
            </a:r>
            <a:r>
              <a:rPr lang="es-ES" baseline="0" dirty="0" err="1" smtClean="0"/>
              <a:t>the</a:t>
            </a:r>
            <a:r>
              <a:rPr lang="es-ES" baseline="0" dirty="0" smtClean="0"/>
              <a:t> </a:t>
            </a:r>
            <a:r>
              <a:rPr lang="es-ES" baseline="0" dirty="0" err="1" smtClean="0"/>
              <a:t>next</a:t>
            </a:r>
            <a:r>
              <a:rPr lang="es-ES" baseline="0" dirty="0" smtClean="0"/>
              <a:t> </a:t>
            </a:r>
            <a:r>
              <a:rPr lang="es-ES" baseline="0" dirty="0" err="1" smtClean="0"/>
              <a:t>steps</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scheduled</a:t>
            </a:r>
            <a:r>
              <a:rPr lang="es-ES" baseline="0" dirty="0" smtClean="0"/>
              <a:t>.</a:t>
            </a:r>
          </a:p>
          <a:p>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21</a:t>
            </a:fld>
            <a:endParaRPr lang="en-US" dirty="0"/>
          </a:p>
        </p:txBody>
      </p:sp>
    </p:spTree>
    <p:extLst>
      <p:ext uri="{BB962C8B-B14F-4D97-AF65-F5344CB8AC3E}">
        <p14:creationId xmlns:p14="http://schemas.microsoft.com/office/powerpoint/2010/main" val="4122963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2150"/>
            <a:ext cx="4649788" cy="34877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Thanks</a:t>
            </a:r>
            <a:r>
              <a:rPr lang="es-ES" baseline="0" dirty="0" smtClean="0"/>
              <a:t> </a:t>
            </a:r>
            <a:r>
              <a:rPr lang="es-ES" baseline="0" dirty="0" err="1" smtClean="0"/>
              <a:t>for</a:t>
            </a:r>
            <a:r>
              <a:rPr lang="es-ES" baseline="0" dirty="0" smtClean="0"/>
              <a:t> </a:t>
            </a:r>
            <a:r>
              <a:rPr lang="es-ES" baseline="0" dirty="0" err="1" smtClean="0"/>
              <a:t>you</a:t>
            </a:r>
            <a:r>
              <a:rPr lang="es-ES" baseline="0" dirty="0" smtClean="0"/>
              <a:t> </a:t>
            </a:r>
            <a:r>
              <a:rPr lang="es-ES" baseline="0" dirty="0" err="1" smtClean="0"/>
              <a:t>attention</a:t>
            </a:r>
            <a:r>
              <a:rPr lang="es-ES" baseline="0" dirty="0" smtClean="0"/>
              <a:t>, </a:t>
            </a:r>
            <a:r>
              <a:rPr lang="es-ES" baseline="0" dirty="0" err="1" smtClean="0"/>
              <a:t>If</a:t>
            </a:r>
            <a:r>
              <a:rPr lang="es-ES" baseline="0" dirty="0" smtClean="0"/>
              <a:t> </a:t>
            </a:r>
            <a:r>
              <a:rPr lang="es-ES" baseline="0" dirty="0" err="1" smtClean="0"/>
              <a:t>you</a:t>
            </a:r>
            <a:r>
              <a:rPr lang="es-ES" baseline="0" dirty="0" smtClean="0"/>
              <a:t> </a:t>
            </a:r>
            <a:r>
              <a:rPr lang="es-ES" baseline="0" dirty="0" err="1" smtClean="0"/>
              <a:t>have</a:t>
            </a:r>
            <a:r>
              <a:rPr lang="es-ES" baseline="0" dirty="0" smtClean="0"/>
              <a:t> </a:t>
            </a:r>
            <a:r>
              <a:rPr lang="es-ES" baseline="0" dirty="0" err="1" smtClean="0"/>
              <a:t>any</a:t>
            </a:r>
            <a:r>
              <a:rPr lang="es-ES" baseline="0" dirty="0" smtClean="0"/>
              <a:t> </a:t>
            </a:r>
            <a:r>
              <a:rPr lang="es-ES" baseline="0" dirty="0" err="1" smtClean="0"/>
              <a:t>questions</a:t>
            </a:r>
            <a:r>
              <a:rPr lang="es-ES" baseline="0" dirty="0" smtClean="0"/>
              <a:t>, </a:t>
            </a:r>
            <a:r>
              <a:rPr lang="es-ES" baseline="0" dirty="0" err="1" smtClean="0"/>
              <a:t>I´ll</a:t>
            </a:r>
            <a:r>
              <a:rPr lang="es-ES" baseline="0" dirty="0" smtClean="0"/>
              <a:t> be </a:t>
            </a:r>
            <a:r>
              <a:rPr lang="es-ES" baseline="0" dirty="0" err="1" smtClean="0"/>
              <a:t>happy</a:t>
            </a:r>
            <a:r>
              <a:rPr lang="es-ES" baseline="0" dirty="0" smtClean="0"/>
              <a:t> to </a:t>
            </a:r>
            <a:r>
              <a:rPr lang="es-ES" baseline="0" dirty="0" err="1" smtClean="0"/>
              <a:t>answer</a:t>
            </a:r>
            <a:r>
              <a:rPr lang="es-ES" baseline="0" dirty="0" smtClean="0"/>
              <a:t> </a:t>
            </a:r>
            <a:r>
              <a:rPr lang="es-ES" baseline="0" dirty="0" err="1" smtClean="0"/>
              <a:t>them</a:t>
            </a:r>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22</a:t>
            </a:fld>
            <a:endParaRPr lang="en-US" dirty="0"/>
          </a:p>
        </p:txBody>
      </p:sp>
    </p:spTree>
    <p:extLst>
      <p:ext uri="{BB962C8B-B14F-4D97-AF65-F5344CB8AC3E}">
        <p14:creationId xmlns:p14="http://schemas.microsoft.com/office/powerpoint/2010/main" val="2877474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23</a:t>
            </a:fld>
            <a:endParaRPr lang="en-US" dirty="0"/>
          </a:p>
        </p:txBody>
      </p:sp>
    </p:spTree>
    <p:extLst>
      <p:ext uri="{BB962C8B-B14F-4D97-AF65-F5344CB8AC3E}">
        <p14:creationId xmlns:p14="http://schemas.microsoft.com/office/powerpoint/2010/main" val="4262720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10"/>
          </p:nvPr>
        </p:nvSpPr>
        <p:spPr/>
        <p:txBody>
          <a:bodyPr/>
          <a:lstStyle/>
          <a:p>
            <a:fld id="{0D52685D-44B7-4045-AA63-608C9ACE2750}" type="slidenum">
              <a:rPr lang="en-US" smtClean="0"/>
              <a:t>24</a:t>
            </a:fld>
            <a:endParaRPr lang="en-US" dirty="0"/>
          </a:p>
        </p:txBody>
      </p:sp>
    </p:spTree>
    <p:extLst>
      <p:ext uri="{BB962C8B-B14F-4D97-AF65-F5344CB8AC3E}">
        <p14:creationId xmlns:p14="http://schemas.microsoft.com/office/powerpoint/2010/main" val="3792630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10"/>
          </p:nvPr>
        </p:nvSpPr>
        <p:spPr/>
        <p:txBody>
          <a:bodyPr/>
          <a:lstStyle/>
          <a:p>
            <a:fld id="{0D52685D-44B7-4045-AA63-608C9ACE2750}" type="slidenum">
              <a:rPr lang="en-US" smtClean="0"/>
              <a:t>25</a:t>
            </a:fld>
            <a:endParaRPr lang="en-US" dirty="0"/>
          </a:p>
        </p:txBody>
      </p:sp>
    </p:spTree>
    <p:extLst>
      <p:ext uri="{BB962C8B-B14F-4D97-AF65-F5344CB8AC3E}">
        <p14:creationId xmlns:p14="http://schemas.microsoft.com/office/powerpoint/2010/main" val="755725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10"/>
          </p:nvPr>
        </p:nvSpPr>
        <p:spPr/>
        <p:txBody>
          <a:bodyPr/>
          <a:lstStyle/>
          <a:p>
            <a:fld id="{0D52685D-44B7-4045-AA63-608C9ACE2750}" type="slidenum">
              <a:rPr lang="en-US" smtClean="0"/>
              <a:t>26</a:t>
            </a:fld>
            <a:endParaRPr lang="en-US" dirty="0"/>
          </a:p>
        </p:txBody>
      </p:sp>
    </p:spTree>
    <p:extLst>
      <p:ext uri="{BB962C8B-B14F-4D97-AF65-F5344CB8AC3E}">
        <p14:creationId xmlns:p14="http://schemas.microsoft.com/office/powerpoint/2010/main" val="298712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2150"/>
            <a:ext cx="4649788" cy="34877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So, </a:t>
            </a:r>
            <a:r>
              <a:rPr lang="es-ES" dirty="0" err="1" smtClean="0"/>
              <a:t>let</a:t>
            </a:r>
            <a:r>
              <a:rPr lang="es-ES" dirty="0" smtClean="0"/>
              <a:t> me </a:t>
            </a:r>
            <a:r>
              <a:rPr lang="es-ES" dirty="0" err="1" smtClean="0"/>
              <a:t>start</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Atlantic Copper </a:t>
            </a:r>
            <a:r>
              <a:rPr lang="es-ES" baseline="0" dirty="0" err="1" smtClean="0"/>
              <a:t>overview</a:t>
            </a:r>
            <a:r>
              <a:rPr lang="es-ES" baseline="0" dirty="0" smtClean="0"/>
              <a:t>…Ac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3</a:t>
            </a:fld>
            <a:endParaRPr lang="en-US" dirty="0"/>
          </a:p>
        </p:txBody>
      </p:sp>
    </p:spTree>
    <p:extLst>
      <p:ext uri="{BB962C8B-B14F-4D97-AF65-F5344CB8AC3E}">
        <p14:creationId xmlns:p14="http://schemas.microsoft.com/office/powerpoint/2010/main" val="3566199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lgn="just">
              <a:spcAft>
                <a:spcPts val="1200"/>
              </a:spcAft>
              <a:buClr>
                <a:srgbClr val="019BF1"/>
              </a:buClr>
              <a:buFont typeface="Wingdings" pitchFamily="2" charset="2"/>
              <a:buNone/>
            </a:pPr>
            <a:r>
              <a:rPr lang="es-ES" dirty="0" smtClean="0"/>
              <a:t>So, </a:t>
            </a:r>
            <a:r>
              <a:rPr lang="es-ES" dirty="0" err="1" smtClean="0"/>
              <a:t>let</a:t>
            </a:r>
            <a:r>
              <a:rPr lang="es-ES" dirty="0" smtClean="0"/>
              <a:t> me </a:t>
            </a:r>
            <a:r>
              <a:rPr lang="es-ES" dirty="0" err="1" smtClean="0"/>
              <a:t>start</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Atlantic Copper </a:t>
            </a:r>
            <a:r>
              <a:rPr lang="es-ES" baseline="0" dirty="0" err="1" smtClean="0"/>
              <a:t>overview</a:t>
            </a:r>
            <a:r>
              <a:rPr lang="es-ES" baseline="0" dirty="0" smtClean="0"/>
              <a:t>…Ac </a:t>
            </a:r>
            <a:r>
              <a:rPr lang="es-ES" baseline="0" dirty="0" err="1" smtClean="0"/>
              <a:t>is</a:t>
            </a:r>
            <a:r>
              <a:rPr lang="es-ES" baseline="0" dirty="0" smtClean="0"/>
              <a:t> a </a:t>
            </a:r>
            <a:r>
              <a:rPr lang="es-ES" baseline="0" dirty="0" err="1" smtClean="0"/>
              <a:t>spanish</a:t>
            </a:r>
            <a:r>
              <a:rPr lang="es-ES" baseline="0" dirty="0" smtClean="0"/>
              <a:t> Company…….</a:t>
            </a:r>
            <a:endParaRPr lang="es-ES" dirty="0"/>
          </a:p>
        </p:txBody>
      </p:sp>
      <p:sp>
        <p:nvSpPr>
          <p:cNvPr id="4" name="3 Marcador de número de diapositiva"/>
          <p:cNvSpPr>
            <a:spLocks noGrp="1"/>
          </p:cNvSpPr>
          <p:nvPr>
            <p:ph type="sldNum" sz="quarter" idx="10"/>
          </p:nvPr>
        </p:nvSpPr>
        <p:spPr/>
        <p:txBody>
          <a:bodyPr/>
          <a:lstStyle/>
          <a:p>
            <a:fld id="{0D52685D-44B7-4045-AA63-608C9ACE2750}" type="slidenum">
              <a:rPr lang="en-US" smtClean="0"/>
              <a:t>4</a:t>
            </a:fld>
            <a:endParaRPr lang="en-US" dirty="0"/>
          </a:p>
        </p:txBody>
      </p:sp>
      <p:pic>
        <p:nvPicPr>
          <p:cNvPr id="5" name="Imagen 4"/>
          <p:cNvPicPr>
            <a:picLocks noChangeAspect="1"/>
          </p:cNvPicPr>
          <p:nvPr/>
        </p:nvPicPr>
        <p:blipFill>
          <a:blip r:embed="rId3"/>
          <a:stretch>
            <a:fillRect/>
          </a:stretch>
        </p:blipFill>
        <p:spPr>
          <a:xfrm>
            <a:off x="886519" y="7101198"/>
            <a:ext cx="4794555" cy="571579"/>
          </a:xfrm>
          <a:prstGeom prst="rect">
            <a:avLst/>
          </a:prstGeom>
        </p:spPr>
      </p:pic>
    </p:spTree>
    <p:extLst>
      <p:ext uri="{BB962C8B-B14F-4D97-AF65-F5344CB8AC3E}">
        <p14:creationId xmlns:p14="http://schemas.microsoft.com/office/powerpoint/2010/main" val="2040267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noProof="0" dirty="0" smtClean="0"/>
              <a:t>In this slide with can have an review</a:t>
            </a:r>
            <a:r>
              <a:rPr lang="en-US" baseline="0" noProof="0" dirty="0" smtClean="0"/>
              <a:t> of the AC´s history, the keys moments that I would like to remark are, first that the Huelva Smelter start up was in 1970´, in that moment the  production capacity was 40,000 </a:t>
            </a:r>
            <a:r>
              <a:rPr lang="en-US" baseline="0" noProof="0" dirty="0" err="1" smtClean="0"/>
              <a:t>tpy</a:t>
            </a:r>
            <a:r>
              <a:rPr lang="en-US" baseline="0" noProof="0" dirty="0" smtClean="0"/>
              <a:t> of copper cathodes. The second moment is in 1993 when AC was bought by FM, and the following years several investments were made in order to increase the capacity till the current one that is 290 </a:t>
            </a:r>
            <a:r>
              <a:rPr lang="en-US" baseline="0" noProof="0" dirty="0" err="1" smtClean="0"/>
              <a:t>thoundsands</a:t>
            </a:r>
            <a:r>
              <a:rPr lang="en-US" baseline="0" noProof="0" dirty="0" smtClean="0"/>
              <a:t> tm/year. The last years the company has been focused on efficiency energy investments.</a:t>
            </a:r>
            <a:endParaRPr lang="en-US" noProof="0" dirty="0" smtClean="0"/>
          </a:p>
        </p:txBody>
      </p:sp>
      <p:sp>
        <p:nvSpPr>
          <p:cNvPr id="430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10781" indent="-273377" eaLnBrk="0" hangingPunct="0">
              <a:defRPr>
                <a:solidFill>
                  <a:schemeClr val="tx1"/>
                </a:solidFill>
                <a:latin typeface="Arial" pitchFamily="34" charset="0"/>
              </a:defRPr>
            </a:lvl2pPr>
            <a:lvl3pPr marL="1093509" indent="-218702" eaLnBrk="0" hangingPunct="0">
              <a:defRPr>
                <a:solidFill>
                  <a:schemeClr val="tx1"/>
                </a:solidFill>
                <a:latin typeface="Arial" pitchFamily="34" charset="0"/>
              </a:defRPr>
            </a:lvl3pPr>
            <a:lvl4pPr marL="1530912" indent="-218702" eaLnBrk="0" hangingPunct="0">
              <a:defRPr>
                <a:solidFill>
                  <a:schemeClr val="tx1"/>
                </a:solidFill>
                <a:latin typeface="Arial" pitchFamily="34" charset="0"/>
              </a:defRPr>
            </a:lvl4pPr>
            <a:lvl5pPr marL="1968316" indent="-218702" eaLnBrk="0" hangingPunct="0">
              <a:defRPr>
                <a:solidFill>
                  <a:schemeClr val="tx1"/>
                </a:solidFill>
                <a:latin typeface="Arial" pitchFamily="34" charset="0"/>
              </a:defRPr>
            </a:lvl5pPr>
            <a:lvl6pPr marL="2405720" indent="-218702" eaLnBrk="0" fontAlgn="base" hangingPunct="0">
              <a:spcBef>
                <a:spcPct val="0"/>
              </a:spcBef>
              <a:spcAft>
                <a:spcPct val="0"/>
              </a:spcAft>
              <a:defRPr>
                <a:solidFill>
                  <a:schemeClr val="tx1"/>
                </a:solidFill>
                <a:latin typeface="Arial" pitchFamily="34" charset="0"/>
              </a:defRPr>
            </a:lvl6pPr>
            <a:lvl7pPr marL="2843124" indent="-218702" eaLnBrk="0" fontAlgn="base" hangingPunct="0">
              <a:spcBef>
                <a:spcPct val="0"/>
              </a:spcBef>
              <a:spcAft>
                <a:spcPct val="0"/>
              </a:spcAft>
              <a:defRPr>
                <a:solidFill>
                  <a:schemeClr val="tx1"/>
                </a:solidFill>
                <a:latin typeface="Arial" pitchFamily="34" charset="0"/>
              </a:defRPr>
            </a:lvl7pPr>
            <a:lvl8pPr marL="3280528" indent="-218702" eaLnBrk="0" fontAlgn="base" hangingPunct="0">
              <a:spcBef>
                <a:spcPct val="0"/>
              </a:spcBef>
              <a:spcAft>
                <a:spcPct val="0"/>
              </a:spcAft>
              <a:defRPr>
                <a:solidFill>
                  <a:schemeClr val="tx1"/>
                </a:solidFill>
                <a:latin typeface="Arial" pitchFamily="34" charset="0"/>
              </a:defRPr>
            </a:lvl8pPr>
            <a:lvl9pPr marL="3717931" indent="-218702" eaLnBrk="0" fontAlgn="base" hangingPunct="0">
              <a:spcBef>
                <a:spcPct val="0"/>
              </a:spcBef>
              <a:spcAft>
                <a:spcPct val="0"/>
              </a:spcAft>
              <a:defRPr>
                <a:solidFill>
                  <a:schemeClr val="tx1"/>
                </a:solidFill>
                <a:latin typeface="Arial" pitchFamily="34" charset="0"/>
              </a:defRPr>
            </a:lvl9pPr>
          </a:lstStyle>
          <a:p>
            <a:pPr eaLnBrk="1" hangingPunct="1"/>
            <a:fld id="{7AE0659B-F543-4826-99C5-BB0480172581}" type="slidenum">
              <a:rPr lang="es-ES" smtClean="0"/>
              <a:pPr eaLnBrk="1" hangingPunct="1"/>
              <a:t>5</a:t>
            </a:fld>
            <a:endParaRPr lang="es-ES" dirty="0" smtClean="0"/>
          </a:p>
        </p:txBody>
      </p:sp>
    </p:spTree>
    <p:extLst>
      <p:ext uri="{BB962C8B-B14F-4D97-AF65-F5344CB8AC3E}">
        <p14:creationId xmlns:p14="http://schemas.microsoft.com/office/powerpoint/2010/main" val="3837128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This is picture of AC</a:t>
            </a:r>
            <a:r>
              <a:rPr lang="en-US" baseline="0" noProof="0" dirty="0" smtClean="0"/>
              <a:t> localization. It is close to a City and in front of a protected natural park. This  can give you an idea about the high environmental commitment that the Company has in relation of the environment.</a:t>
            </a:r>
          </a:p>
          <a:p>
            <a:endParaRPr lang="en-US" noProof="0" dirty="0"/>
          </a:p>
        </p:txBody>
      </p:sp>
      <p:sp>
        <p:nvSpPr>
          <p:cNvPr id="4" name="Slide Number Placeholder 3"/>
          <p:cNvSpPr>
            <a:spLocks noGrp="1"/>
          </p:cNvSpPr>
          <p:nvPr>
            <p:ph type="sldNum" sz="quarter" idx="10"/>
          </p:nvPr>
        </p:nvSpPr>
        <p:spPr/>
        <p:txBody>
          <a:bodyPr/>
          <a:lstStyle/>
          <a:p>
            <a:fld id="{0D52685D-44B7-4045-AA63-608C9ACE2750}" type="slidenum">
              <a:rPr lang="en-US" smtClean="0"/>
              <a:t>6</a:t>
            </a:fld>
            <a:endParaRPr lang="en-US" dirty="0"/>
          </a:p>
        </p:txBody>
      </p:sp>
    </p:spTree>
    <p:extLst>
      <p:ext uri="{BB962C8B-B14F-4D97-AF65-F5344CB8AC3E}">
        <p14:creationId xmlns:p14="http://schemas.microsoft.com/office/powerpoint/2010/main" val="923319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This</a:t>
            </a:r>
            <a:r>
              <a:rPr lang="es-ES" dirty="0" smtClean="0"/>
              <a:t> </a:t>
            </a:r>
            <a:r>
              <a:rPr lang="es-ES" dirty="0" err="1" smtClean="0"/>
              <a:t>is</a:t>
            </a:r>
            <a:r>
              <a:rPr lang="es-ES" dirty="0" smtClean="0"/>
              <a:t> </a:t>
            </a:r>
            <a:r>
              <a:rPr lang="es-ES" dirty="0" err="1" smtClean="0"/>
              <a:t>other</a:t>
            </a:r>
            <a:r>
              <a:rPr lang="es-ES" baseline="0" dirty="0" smtClean="0"/>
              <a:t> </a:t>
            </a:r>
            <a:r>
              <a:rPr lang="es-ES" baseline="0" dirty="0" err="1" smtClean="0"/>
              <a:t>nice</a:t>
            </a:r>
            <a:r>
              <a:rPr lang="es-ES" baseline="0" dirty="0" smtClean="0"/>
              <a:t> </a:t>
            </a:r>
            <a:r>
              <a:rPr lang="es-ES" baseline="0" dirty="0" err="1" smtClean="0"/>
              <a:t>view</a:t>
            </a:r>
            <a:r>
              <a:rPr lang="es-ES" baseline="0" dirty="0" smtClean="0"/>
              <a:t> of </a:t>
            </a:r>
            <a:r>
              <a:rPr lang="es-ES" baseline="0" dirty="0" err="1" smtClean="0"/>
              <a:t>our</a:t>
            </a:r>
            <a:r>
              <a:rPr lang="es-ES" baseline="0" dirty="0" smtClean="0"/>
              <a:t> </a:t>
            </a:r>
            <a:r>
              <a:rPr lang="es-ES" baseline="0" dirty="0" err="1" smtClean="0"/>
              <a:t>facility</a:t>
            </a:r>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7</a:t>
            </a:fld>
            <a:endParaRPr lang="en-US" dirty="0"/>
          </a:p>
        </p:txBody>
      </p:sp>
    </p:spTree>
    <p:extLst>
      <p:ext uri="{BB962C8B-B14F-4D97-AF65-F5344CB8AC3E}">
        <p14:creationId xmlns:p14="http://schemas.microsoft.com/office/powerpoint/2010/main" val="259442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s-ES" dirty="0" smtClean="0">
                <a:solidFill>
                  <a:srgbClr val="C00000"/>
                </a:solidFill>
              </a:rPr>
              <a:t>And in</a:t>
            </a:r>
            <a:r>
              <a:rPr lang="es-ES" baseline="0" dirty="0" smtClean="0">
                <a:solidFill>
                  <a:srgbClr val="C00000"/>
                </a:solidFill>
              </a:rPr>
              <a:t> </a:t>
            </a:r>
            <a:r>
              <a:rPr lang="es-ES" baseline="0" dirty="0" err="1" smtClean="0">
                <a:solidFill>
                  <a:srgbClr val="C00000"/>
                </a:solidFill>
              </a:rPr>
              <a:t>this</a:t>
            </a:r>
            <a:r>
              <a:rPr lang="es-ES" baseline="0" dirty="0" smtClean="0">
                <a:solidFill>
                  <a:srgbClr val="C00000"/>
                </a:solidFill>
              </a:rPr>
              <a:t> </a:t>
            </a:r>
            <a:r>
              <a:rPr lang="es-ES" baseline="0" dirty="0" err="1" smtClean="0">
                <a:solidFill>
                  <a:srgbClr val="C00000"/>
                </a:solidFill>
              </a:rPr>
              <a:t>slide</a:t>
            </a:r>
            <a:r>
              <a:rPr lang="es-ES" baseline="0" dirty="0" smtClean="0">
                <a:solidFill>
                  <a:srgbClr val="C00000"/>
                </a:solidFill>
              </a:rPr>
              <a:t> </a:t>
            </a:r>
            <a:r>
              <a:rPr lang="es-ES" baseline="0" dirty="0" err="1" smtClean="0">
                <a:solidFill>
                  <a:srgbClr val="C00000"/>
                </a:solidFill>
              </a:rPr>
              <a:t>you</a:t>
            </a:r>
            <a:r>
              <a:rPr lang="es-ES" baseline="0" dirty="0" smtClean="0">
                <a:solidFill>
                  <a:srgbClr val="C00000"/>
                </a:solidFill>
              </a:rPr>
              <a:t> can </a:t>
            </a:r>
            <a:r>
              <a:rPr lang="es-ES" baseline="0" dirty="0" err="1" smtClean="0">
                <a:solidFill>
                  <a:srgbClr val="C00000"/>
                </a:solidFill>
              </a:rPr>
              <a:t>see</a:t>
            </a:r>
            <a:r>
              <a:rPr lang="es-ES" baseline="0" dirty="0" smtClean="0">
                <a:solidFill>
                  <a:srgbClr val="C00000"/>
                </a:solidFill>
              </a:rPr>
              <a:t> a </a:t>
            </a:r>
            <a:r>
              <a:rPr lang="es-ES" baseline="0" dirty="0" err="1" smtClean="0">
                <a:solidFill>
                  <a:srgbClr val="C00000"/>
                </a:solidFill>
              </a:rPr>
              <a:t>simplified</a:t>
            </a:r>
            <a:r>
              <a:rPr lang="es-ES" baseline="0" dirty="0" smtClean="0">
                <a:solidFill>
                  <a:srgbClr val="C00000"/>
                </a:solidFill>
              </a:rPr>
              <a:t> </a:t>
            </a:r>
            <a:r>
              <a:rPr lang="es-ES" baseline="0" dirty="0" err="1" smtClean="0">
                <a:solidFill>
                  <a:srgbClr val="C00000"/>
                </a:solidFill>
              </a:rPr>
              <a:t>diagram</a:t>
            </a:r>
            <a:r>
              <a:rPr lang="es-ES" baseline="0" dirty="0" smtClean="0">
                <a:solidFill>
                  <a:srgbClr val="C00000"/>
                </a:solidFill>
              </a:rPr>
              <a:t> </a:t>
            </a:r>
            <a:r>
              <a:rPr lang="en-US" dirty="0" smtClean="0">
                <a:solidFill>
                  <a:srgbClr val="C00000"/>
                </a:solidFill>
              </a:rPr>
              <a:t>of the AC process, in summary:</a:t>
            </a:r>
          </a:p>
          <a:p>
            <a:pPr defTabSz="912937">
              <a:defRPr/>
            </a:pPr>
            <a:r>
              <a:rPr lang="en-US" dirty="0" smtClean="0">
                <a:solidFill>
                  <a:srgbClr val="FF0000"/>
                </a:solidFill>
              </a:rPr>
              <a:t>AC transforms Copper concentrate into pure copper (cathode, it is a commodity), and in other products like iron silicate, Sulphuric acid and anode slimes to be sold. This</a:t>
            </a:r>
            <a:r>
              <a:rPr lang="en-US" baseline="0" dirty="0" smtClean="0">
                <a:solidFill>
                  <a:srgbClr val="FF0000"/>
                </a:solidFill>
              </a:rPr>
              <a:t> is the part of the process in which the test was made.</a:t>
            </a:r>
            <a:endParaRPr lang="en-US" dirty="0" smtClean="0">
              <a:solidFill>
                <a:srgbClr val="FF0000"/>
              </a:solidFill>
            </a:endParaRPr>
          </a:p>
          <a:p>
            <a:endParaRPr lang="es-ES" dirty="0"/>
          </a:p>
        </p:txBody>
      </p:sp>
      <p:sp>
        <p:nvSpPr>
          <p:cNvPr id="4" name="Slide Number Placeholder 3"/>
          <p:cNvSpPr>
            <a:spLocks noGrp="1"/>
          </p:cNvSpPr>
          <p:nvPr>
            <p:ph type="sldNum" sz="quarter" idx="10"/>
          </p:nvPr>
        </p:nvSpPr>
        <p:spPr/>
        <p:txBody>
          <a:bodyPr/>
          <a:lstStyle/>
          <a:p>
            <a:fld id="{0D52685D-44B7-4045-AA63-608C9ACE2750}" type="slidenum">
              <a:rPr lang="en-US" smtClean="0"/>
              <a:t>8</a:t>
            </a:fld>
            <a:endParaRPr lang="en-US" dirty="0"/>
          </a:p>
        </p:txBody>
      </p:sp>
    </p:spTree>
    <p:extLst>
      <p:ext uri="{BB962C8B-B14F-4D97-AF65-F5344CB8AC3E}">
        <p14:creationId xmlns:p14="http://schemas.microsoft.com/office/powerpoint/2010/main" val="141203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This</a:t>
            </a:r>
            <a:r>
              <a:rPr lang="es-ES" dirty="0" smtClean="0"/>
              <a:t> </a:t>
            </a:r>
            <a:r>
              <a:rPr lang="es-ES" dirty="0" err="1" smtClean="0"/>
              <a:t>slide</a:t>
            </a:r>
            <a:r>
              <a:rPr lang="es-ES" dirty="0" smtClean="0"/>
              <a:t> </a:t>
            </a:r>
            <a:r>
              <a:rPr lang="es-ES" dirty="0" err="1" smtClean="0"/>
              <a:t>is</a:t>
            </a:r>
            <a:r>
              <a:rPr lang="es-ES" dirty="0" smtClean="0"/>
              <a:t> </a:t>
            </a:r>
            <a:r>
              <a:rPr lang="es-ES" dirty="0" err="1" smtClean="0"/>
              <a:t>just</a:t>
            </a:r>
            <a:r>
              <a:rPr lang="es-ES" dirty="0" smtClean="0"/>
              <a:t> to </a:t>
            </a:r>
            <a:r>
              <a:rPr lang="es-ES" dirty="0" err="1" smtClean="0"/>
              <a:t>have</a:t>
            </a:r>
            <a:r>
              <a:rPr lang="es-ES" dirty="0" smtClean="0"/>
              <a:t> </a:t>
            </a:r>
            <a:r>
              <a:rPr lang="es-ES" dirty="0" err="1" smtClean="0"/>
              <a:t>an</a:t>
            </a:r>
            <a:r>
              <a:rPr lang="es-ES" dirty="0" smtClean="0"/>
              <a:t> idea of </a:t>
            </a:r>
            <a:r>
              <a:rPr lang="es-ES" dirty="0" err="1" smtClean="0"/>
              <a:t>the</a:t>
            </a:r>
            <a:r>
              <a:rPr lang="es-ES" dirty="0" smtClean="0"/>
              <a:t> </a:t>
            </a:r>
            <a:r>
              <a:rPr lang="es-ES" dirty="0" err="1" smtClean="0"/>
              <a:t>production</a:t>
            </a:r>
            <a:r>
              <a:rPr lang="es-ES" baseline="0" dirty="0" smtClean="0"/>
              <a:t> and sales </a:t>
            </a:r>
            <a:r>
              <a:rPr lang="es-ES" baseline="0" dirty="0" err="1" smtClean="0"/>
              <a:t>level</a:t>
            </a:r>
            <a:r>
              <a:rPr lang="es-ES" baseline="0" dirty="0" smtClean="0"/>
              <a:t>. </a:t>
            </a:r>
            <a:r>
              <a:rPr lang="es-ES" baseline="0" dirty="0" err="1" smtClean="0"/>
              <a:t>We</a:t>
            </a:r>
            <a:r>
              <a:rPr lang="es-ES" baseline="0" dirty="0" smtClean="0"/>
              <a:t> can </a:t>
            </a:r>
            <a:r>
              <a:rPr lang="es-ES" baseline="0" dirty="0" err="1" smtClean="0"/>
              <a:t>have</a:t>
            </a:r>
            <a:r>
              <a:rPr lang="es-ES" baseline="0" dirty="0" smtClean="0"/>
              <a:t> a </a:t>
            </a:r>
            <a:r>
              <a:rPr lang="es-ES" baseline="0" dirty="0" err="1" smtClean="0"/>
              <a:t>quick</a:t>
            </a:r>
            <a:r>
              <a:rPr lang="es-ES" baseline="0" dirty="0" smtClean="0"/>
              <a:t> look at </a:t>
            </a:r>
            <a:r>
              <a:rPr lang="es-ES" baseline="0" dirty="0" err="1" smtClean="0"/>
              <a:t>the</a:t>
            </a:r>
            <a:r>
              <a:rPr lang="es-ES" baseline="0" dirty="0" smtClean="0"/>
              <a:t> figures.</a:t>
            </a:r>
            <a:endParaRPr lang="es-ES" dirty="0"/>
          </a:p>
        </p:txBody>
      </p:sp>
      <p:sp>
        <p:nvSpPr>
          <p:cNvPr id="4" name="Marcador de número de diapositiva 3"/>
          <p:cNvSpPr>
            <a:spLocks noGrp="1"/>
          </p:cNvSpPr>
          <p:nvPr>
            <p:ph type="sldNum" sz="quarter" idx="10"/>
          </p:nvPr>
        </p:nvSpPr>
        <p:spPr/>
        <p:txBody>
          <a:bodyPr/>
          <a:lstStyle/>
          <a:p>
            <a:fld id="{0D52685D-44B7-4045-AA63-608C9ACE2750}" type="slidenum">
              <a:rPr lang="en-US" smtClean="0"/>
              <a:t>9</a:t>
            </a:fld>
            <a:endParaRPr lang="en-US" dirty="0"/>
          </a:p>
        </p:txBody>
      </p:sp>
    </p:spTree>
    <p:extLst>
      <p:ext uri="{BB962C8B-B14F-4D97-AF65-F5344CB8AC3E}">
        <p14:creationId xmlns:p14="http://schemas.microsoft.com/office/powerpoint/2010/main" val="661781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776" y="6173291"/>
            <a:ext cx="697678" cy="486816"/>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t="5830" r="4060" b="11862"/>
          <a:stretch/>
        </p:blipFill>
        <p:spPr>
          <a:xfrm>
            <a:off x="1" y="3404105"/>
            <a:ext cx="9149857" cy="3453897"/>
          </a:xfrm>
          <a:prstGeom prst="rect">
            <a:avLst/>
          </a:prstGeom>
        </p:spPr>
      </p:pic>
      <p:pic>
        <p:nvPicPr>
          <p:cNvPr id="16" name="Picture 15" descr="17_fcx_ar_cover_copper.jpg"/>
          <p:cNvPicPr>
            <a:picLocks noChangeAspect="1"/>
          </p:cNvPicPr>
          <p:nvPr userDrawn="1"/>
        </p:nvPicPr>
        <p:blipFill rotWithShape="1">
          <a:blip r:embed="rId4"/>
          <a:srcRect t="73805" b="2079"/>
          <a:stretch/>
        </p:blipFill>
        <p:spPr>
          <a:xfrm>
            <a:off x="0" y="-1"/>
            <a:ext cx="9144000" cy="995321"/>
          </a:xfrm>
          <a:prstGeom prst="rect">
            <a:avLst/>
          </a:prstGeom>
        </p:spPr>
      </p:pic>
      <p:sp>
        <p:nvSpPr>
          <p:cNvPr id="22" name="TextBox 21"/>
          <p:cNvSpPr txBox="1"/>
          <p:nvPr userDrawn="1"/>
        </p:nvSpPr>
        <p:spPr>
          <a:xfrm>
            <a:off x="7071196" y="6507153"/>
            <a:ext cx="620021" cy="246221"/>
          </a:xfrm>
          <a:prstGeom prst="rect">
            <a:avLst/>
          </a:prstGeom>
          <a:noFill/>
        </p:spPr>
        <p:txBody>
          <a:bodyPr wrap="square" rtlCol="0">
            <a:spAutoFit/>
          </a:bodyPr>
          <a:lstStyle/>
          <a:p>
            <a:pPr algn="l"/>
            <a:r>
              <a:rPr lang="en-US" sz="1000" b="1" dirty="0">
                <a:solidFill>
                  <a:srgbClr val="000000"/>
                </a:solidFill>
                <a:latin typeface="Franklin Gothic Book" panose="020B0503020102020204" pitchFamily="34" charset="0"/>
              </a:rPr>
              <a:t>fcx.com</a:t>
            </a:r>
          </a:p>
        </p:txBody>
      </p:sp>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49166" y="6281158"/>
            <a:ext cx="753640" cy="426260"/>
          </a:xfrm>
          <a:prstGeom prst="rect">
            <a:avLst/>
          </a:prstGeom>
        </p:spPr>
      </p:pic>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29093" y="6238430"/>
            <a:ext cx="577472" cy="576841"/>
          </a:xfrm>
          <a:prstGeom prst="rect">
            <a:avLst/>
          </a:prstGeom>
        </p:spPr>
      </p:pic>
      <p:pic>
        <p:nvPicPr>
          <p:cNvPr id="25" name="Picture 2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2117" y="290458"/>
            <a:ext cx="3146898" cy="529933"/>
          </a:xfrm>
          <a:prstGeom prst="rect">
            <a:avLst/>
          </a:prstGeom>
        </p:spPr>
      </p:pic>
      <p:grpSp>
        <p:nvGrpSpPr>
          <p:cNvPr id="2" name="Group 1"/>
          <p:cNvGrpSpPr/>
          <p:nvPr userDrawn="1"/>
        </p:nvGrpSpPr>
        <p:grpSpPr>
          <a:xfrm>
            <a:off x="7857749" y="0"/>
            <a:ext cx="1287262" cy="996696"/>
            <a:chOff x="7857748" y="0"/>
            <a:chExt cx="1287262" cy="996696"/>
          </a:xfrm>
        </p:grpSpPr>
        <p:grpSp>
          <p:nvGrpSpPr>
            <p:cNvPr id="26" name="Group 25"/>
            <p:cNvGrpSpPr/>
            <p:nvPr userDrawn="1"/>
          </p:nvGrpSpPr>
          <p:grpSpPr>
            <a:xfrm>
              <a:off x="7857748" y="0"/>
              <a:ext cx="1287262" cy="996696"/>
              <a:chOff x="7857748" y="0"/>
              <a:chExt cx="1287262" cy="996696"/>
            </a:xfrm>
          </p:grpSpPr>
          <p:sp>
            <p:nvSpPr>
              <p:cNvPr id="27" name="Rectangle 26"/>
              <p:cNvSpPr/>
              <p:nvPr userDrawn="1"/>
            </p:nvSpPr>
            <p:spPr>
              <a:xfrm>
                <a:off x="7857748" y="0"/>
                <a:ext cx="1287262" cy="99669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p:cNvGrpSpPr/>
              <p:nvPr userDrawn="1"/>
            </p:nvGrpSpPr>
            <p:grpSpPr>
              <a:xfrm>
                <a:off x="7857748" y="628656"/>
                <a:ext cx="829280" cy="191346"/>
                <a:chOff x="7856738" y="641012"/>
                <a:chExt cx="829280" cy="191346"/>
              </a:xfrm>
            </p:grpSpPr>
            <p:cxnSp>
              <p:nvCxnSpPr>
                <p:cNvPr id="32" name="Straight Connector 31"/>
                <p:cNvCxnSpPr/>
                <p:nvPr userDrawn="1"/>
              </p:nvCxnSpPr>
              <p:spPr>
                <a:xfrm>
                  <a:off x="7856738" y="832358"/>
                  <a:ext cx="672762" cy="0"/>
                </a:xfrm>
                <a:prstGeom prst="line">
                  <a:avLst/>
                </a:prstGeom>
                <a:ln w="15875">
                  <a:solidFill>
                    <a:srgbClr val="F1E8E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856738" y="778603"/>
                  <a:ext cx="483292" cy="0"/>
                </a:xfrm>
                <a:prstGeom prst="line">
                  <a:avLst/>
                </a:prstGeom>
                <a:ln w="15875">
                  <a:solidFill>
                    <a:srgbClr val="00ADE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856738" y="641012"/>
                  <a:ext cx="563183" cy="3249"/>
                </a:xfrm>
                <a:prstGeom prst="line">
                  <a:avLst/>
                </a:prstGeom>
                <a:ln w="15875">
                  <a:solidFill>
                    <a:srgbClr val="F3BE2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V="1">
                  <a:off x="7856738" y="725431"/>
                  <a:ext cx="829280" cy="1"/>
                </a:xfrm>
                <a:prstGeom prst="line">
                  <a:avLst/>
                </a:prstGeom>
                <a:ln w="15875">
                  <a:solidFill>
                    <a:srgbClr val="9E59A2"/>
                  </a:solidFill>
                </a:ln>
              </p:spPr>
              <p:style>
                <a:lnRef idx="1">
                  <a:schemeClr val="accent1"/>
                </a:lnRef>
                <a:fillRef idx="0">
                  <a:schemeClr val="accent1"/>
                </a:fillRef>
                <a:effectRef idx="0">
                  <a:schemeClr val="accent1"/>
                </a:effectRef>
                <a:fontRef idx="minor">
                  <a:schemeClr val="tx1"/>
                </a:fontRef>
              </p:style>
            </p:cxnSp>
          </p:grpSp>
        </p:grpSp>
        <p:sp>
          <p:nvSpPr>
            <p:cNvPr id="20" name="TextBox 19"/>
            <p:cNvSpPr txBox="1"/>
            <p:nvPr userDrawn="1"/>
          </p:nvSpPr>
          <p:spPr>
            <a:xfrm>
              <a:off x="7884046" y="115955"/>
              <a:ext cx="1132994" cy="400110"/>
            </a:xfrm>
            <a:prstGeom prst="rect">
              <a:avLst/>
            </a:prstGeom>
            <a:noFill/>
          </p:spPr>
          <p:txBody>
            <a:bodyPr wrap="square" rtlCol="0">
              <a:spAutoFit/>
            </a:bodyPr>
            <a:lstStyle/>
            <a:p>
              <a:pPr>
                <a:lnSpc>
                  <a:spcPts val="1200"/>
                </a:lnSpc>
              </a:pPr>
              <a:r>
                <a:rPr lang="en-US" sz="1200" dirty="0" smtClean="0">
                  <a:solidFill>
                    <a:schemeClr val="bg1"/>
                  </a:solidFill>
                </a:rPr>
                <a:t>POWERED BY COPPER</a:t>
              </a:r>
              <a:endParaRPr lang="en-US" sz="1200" dirty="0">
                <a:solidFill>
                  <a:schemeClr val="bg1"/>
                </a:solidFill>
              </a:endParaRPr>
            </a:p>
          </p:txBody>
        </p:sp>
      </p:grpSp>
    </p:spTree>
    <p:extLst>
      <p:ext uri="{BB962C8B-B14F-4D97-AF65-F5344CB8AC3E}">
        <p14:creationId xmlns:p14="http://schemas.microsoft.com/office/powerpoint/2010/main" val="389359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45473" y="394855"/>
            <a:ext cx="8858567" cy="789420"/>
          </a:xfrm>
        </p:spPr>
        <p:txBody>
          <a:bodyPr/>
          <a:lstStyle/>
          <a:p>
            <a:r>
              <a:rPr lang="es-ES" smtClean="0"/>
              <a:t>Haga clic para modificar el estilo de título del patrón</a:t>
            </a:r>
            <a:endParaRPr lang="en-US" dirty="0"/>
          </a:p>
        </p:txBody>
      </p:sp>
      <p:sp>
        <p:nvSpPr>
          <p:cNvPr id="4" name="Rectangle 15"/>
          <p:cNvSpPr>
            <a:spLocks noGrp="1" noChangeArrowheads="1"/>
          </p:cNvSpPr>
          <p:nvPr>
            <p:ph type="dt" sz="half" idx="10"/>
          </p:nvPr>
        </p:nvSpPr>
        <p:spPr>
          <a:xfrm>
            <a:off x="685800" y="6248400"/>
            <a:ext cx="1905000" cy="457200"/>
          </a:xfrm>
          <a:prstGeom prst="rect">
            <a:avLst/>
          </a:prstGeom>
          <a:ln/>
        </p:spPr>
        <p:txBody>
          <a:bodyPr/>
          <a:lstStyle>
            <a:lvl1pPr>
              <a:defRPr/>
            </a:lvl1pPr>
          </a:lstStyle>
          <a:p>
            <a:fld id="{E372F2AC-4BE7-4B8F-AF09-D6B447C15E7D}" type="datetime1">
              <a:rPr lang="es-ES" smtClean="0"/>
              <a:t>03/04/2019</a:t>
            </a:fld>
            <a:endParaRPr lang="es-ES"/>
          </a:p>
        </p:txBody>
      </p:sp>
      <p:sp>
        <p:nvSpPr>
          <p:cNvPr id="5" name="Rectangle 16"/>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s-ES"/>
          </a:p>
        </p:txBody>
      </p:sp>
      <p:sp>
        <p:nvSpPr>
          <p:cNvPr id="6" name="Rectangle 17"/>
          <p:cNvSpPr>
            <a:spLocks noGrp="1" noChangeArrowheads="1"/>
          </p:cNvSpPr>
          <p:nvPr>
            <p:ph type="sldNum" sz="quarter" idx="12"/>
          </p:nvPr>
        </p:nvSpPr>
        <p:spPr>
          <a:ln/>
        </p:spPr>
        <p:txBody>
          <a:bodyPr/>
          <a:lstStyle>
            <a:lvl1pPr>
              <a:defRPr/>
            </a:lvl1pPr>
          </a:lstStyle>
          <a:p>
            <a:fld id="{707F8B6E-C567-4A47-9D32-2B7A2C6F2830}" type="slidenum">
              <a:rPr lang="es-ES" smtClean="0"/>
              <a:t>‹#›</a:t>
            </a:fld>
            <a:endParaRPr lang="es-ES"/>
          </a:p>
        </p:txBody>
      </p:sp>
      <p:sp>
        <p:nvSpPr>
          <p:cNvPr id="9" name="Rectangle 18"/>
          <p:cNvSpPr>
            <a:spLocks noGrp="1" noChangeArrowheads="1"/>
          </p:cNvSpPr>
          <p:nvPr>
            <p:ph idx="1"/>
          </p:nvPr>
        </p:nvSpPr>
        <p:spPr bwMode="auto">
          <a:xfrm>
            <a:off x="647700" y="1644650"/>
            <a:ext cx="7939088" cy="4367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007CB8"/>
              </a:buClr>
              <a:defRPr/>
            </a:lvl1pPr>
            <a:lvl2pPr>
              <a:buClr>
                <a:srgbClr val="007CB8"/>
              </a:buClr>
              <a:defRPr/>
            </a:lvl2pPr>
            <a:lvl3pPr>
              <a:buClr>
                <a:srgbClr val="007CB8"/>
              </a:buClr>
              <a:defRPr/>
            </a:lvl3pPr>
            <a:lvl4pPr>
              <a:buClr>
                <a:srgbClr val="007CB8"/>
              </a:buClr>
              <a:defRPr/>
            </a:lvl4pPr>
            <a:lvl5pPr>
              <a:buClr>
                <a:srgbClr val="007CB8"/>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Tree>
    <p:extLst>
      <p:ext uri="{BB962C8B-B14F-4D97-AF65-F5344CB8AC3E}">
        <p14:creationId xmlns:p14="http://schemas.microsoft.com/office/powerpoint/2010/main" val="31962435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0" y="417513"/>
            <a:ext cx="7223125" cy="909637"/>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647700" y="1758950"/>
            <a:ext cx="7939088" cy="4367213"/>
          </a:xfrm>
        </p:spPr>
        <p:txBody>
          <a:bodyPr/>
          <a:lstStyle/>
          <a:p>
            <a:pPr lvl="0"/>
            <a:endParaRPr lang="es-ES" noProof="0" dirty="0" smtClean="0"/>
          </a:p>
        </p:txBody>
      </p:sp>
      <p:sp>
        <p:nvSpPr>
          <p:cNvPr id="4" name="Rectangle 15"/>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16"/>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17"/>
          <p:cNvSpPr>
            <a:spLocks noGrp="1" noChangeArrowheads="1"/>
          </p:cNvSpPr>
          <p:nvPr>
            <p:ph type="sldNum" sz="quarter" idx="12"/>
          </p:nvPr>
        </p:nvSpPr>
        <p:spPr>
          <a:ln/>
        </p:spPr>
        <p:txBody>
          <a:bodyPr/>
          <a:lstStyle>
            <a:lvl1pPr>
              <a:defRPr/>
            </a:lvl1pPr>
          </a:lstStyle>
          <a:p>
            <a:pPr>
              <a:defRPr/>
            </a:pPr>
            <a:fld id="{DD01BCE9-39AC-4B71-9F87-D525CE7F05A2}" type="slidenum">
              <a:rPr lang="en-US"/>
              <a:pPr>
                <a:defRPr/>
              </a:pPr>
              <a:t>‹#›</a:t>
            </a:fld>
            <a:endParaRPr lang="en-US" dirty="0"/>
          </a:p>
        </p:txBody>
      </p:sp>
    </p:spTree>
    <p:extLst>
      <p:ext uri="{BB962C8B-B14F-4D97-AF65-F5344CB8AC3E}">
        <p14:creationId xmlns:p14="http://schemas.microsoft.com/office/powerpoint/2010/main" val="1579800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18"/>
          <p:cNvSpPr>
            <a:spLocks noGrp="1" noChangeArrowheads="1"/>
          </p:cNvSpPr>
          <p:nvPr>
            <p:ph idx="1" hasCustomPrompt="1"/>
          </p:nvPr>
        </p:nvSpPr>
        <p:spPr bwMode="auto">
          <a:xfrm>
            <a:off x="602457" y="1512279"/>
            <a:ext cx="7939088"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00BBB3"/>
              </a:buClr>
              <a:defRPr baseline="0"/>
            </a:lvl1pPr>
            <a:lvl2pPr marL="746125" indent="-288925" defTabSz="858838">
              <a:buClr>
                <a:srgbClr val="00BBB3"/>
              </a:buClr>
              <a:defRPr/>
            </a:lvl2pPr>
            <a:lvl3pPr>
              <a:buClr>
                <a:srgbClr val="00BBB3"/>
              </a:buClr>
              <a:defRPr/>
            </a:lvl3pPr>
            <a:lvl4pPr>
              <a:buClr>
                <a:srgbClr val="00BBB3"/>
              </a:buClr>
              <a:defRPr/>
            </a:lvl4pPr>
            <a:lvl5pPr>
              <a:buClr>
                <a:srgbClr val="00BBB3"/>
              </a:buClr>
              <a:defRPr/>
            </a:lvl5pPr>
          </a:lstStyle>
          <a:p>
            <a:pPr lvl="0"/>
            <a:r>
              <a:rPr lang="en-US" dirty="0" smtClean="0"/>
              <a:t>Edit Master text styles Arial Bold font</a:t>
            </a:r>
          </a:p>
          <a:p>
            <a:pPr lvl="1"/>
            <a:r>
              <a:rPr lang="en-US" dirty="0" smtClean="0"/>
              <a:t>Second level</a:t>
            </a:r>
          </a:p>
          <a:p>
            <a:pPr lvl="2"/>
            <a:r>
              <a:rPr lang="en-US" dirty="0" smtClean="0"/>
              <a:t>Third level</a:t>
            </a:r>
          </a:p>
        </p:txBody>
      </p:sp>
      <p:sp>
        <p:nvSpPr>
          <p:cNvPr id="5" name="Rectangle 19"/>
          <p:cNvSpPr>
            <a:spLocks noGrp="1" noChangeArrowheads="1"/>
          </p:cNvSpPr>
          <p:nvPr>
            <p:ph type="title"/>
          </p:nvPr>
        </p:nvSpPr>
        <p:spPr bwMode="auto">
          <a:xfrm>
            <a:off x="609600" y="274383"/>
            <a:ext cx="713525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 name="Rectangle 17"/>
          <p:cNvSpPr>
            <a:spLocks noGrp="1" noChangeArrowheads="1"/>
          </p:cNvSpPr>
          <p:nvPr>
            <p:ph type="sldNum" sz="quarter" idx="4"/>
          </p:nvPr>
        </p:nvSpPr>
        <p:spPr>
          <a:xfrm>
            <a:off x="8747812" y="6585959"/>
            <a:ext cx="371475" cy="263805"/>
          </a:xfrm>
          <a:prstGeom prst="rect">
            <a:avLst/>
          </a:prstGeom>
          <a:ln/>
        </p:spPr>
        <p:txBody>
          <a:bodyPr/>
          <a:lstStyle>
            <a:lvl1pPr algn="ctr">
              <a:defRPr sz="900">
                <a:solidFill>
                  <a:schemeClr val="bg1"/>
                </a:solidFill>
              </a:defRPr>
            </a:lvl1pPr>
          </a:lstStyle>
          <a:p>
            <a:pPr>
              <a:defRPr/>
            </a:pPr>
            <a:fld id="{0966DC23-5D75-4E55-94E0-8AC9A57DBD08}" type="slidenum">
              <a:rPr lang="en-US" smtClean="0"/>
              <a:pPr>
                <a:defRPr/>
              </a:pPr>
              <a:t>‹#›</a:t>
            </a:fld>
            <a:endParaRPr lang="en-US" dirty="0"/>
          </a:p>
        </p:txBody>
      </p:sp>
    </p:spTree>
    <p:extLst>
      <p:ext uri="{BB962C8B-B14F-4D97-AF65-F5344CB8AC3E}">
        <p14:creationId xmlns:p14="http://schemas.microsoft.com/office/powerpoint/2010/main" val="224078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1" y="1411087"/>
            <a:ext cx="3892550" cy="4367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92650" y="1411087"/>
            <a:ext cx="3894138" cy="4367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p:txBody>
      </p:sp>
      <p:sp>
        <p:nvSpPr>
          <p:cNvPr id="5" name="Rectangle 15"/>
          <p:cNvSpPr>
            <a:spLocks noGrp="1" noChangeArrowheads="1"/>
          </p:cNvSpPr>
          <p:nvPr>
            <p:ph type="dt" sz="half" idx="10"/>
          </p:nvPr>
        </p:nvSpPr>
        <p:spPr>
          <a:xfrm>
            <a:off x="685800" y="6200775"/>
            <a:ext cx="1905000" cy="457200"/>
          </a:xfrm>
          <a:prstGeom prst="rect">
            <a:avLst/>
          </a:prstGeom>
          <a:ln/>
        </p:spPr>
        <p:txBody>
          <a:bodyPr/>
          <a:lstStyle>
            <a:lvl1pPr>
              <a:defRPr/>
            </a:lvl1pPr>
          </a:lstStyle>
          <a:p>
            <a:pPr>
              <a:defRPr/>
            </a:pPr>
            <a:fld id="{06F55095-8296-4A0D-AE88-756AB355F4C9}" type="datetime1">
              <a:rPr lang="en-US" smtClean="0"/>
              <a:t>4/3/2019</a:t>
            </a:fld>
            <a:endParaRPr lang="en-US" dirty="0"/>
          </a:p>
        </p:txBody>
      </p:sp>
      <p:sp>
        <p:nvSpPr>
          <p:cNvPr id="6" name="Rectangle 16"/>
          <p:cNvSpPr>
            <a:spLocks noGrp="1" noChangeArrowheads="1"/>
          </p:cNvSpPr>
          <p:nvPr>
            <p:ph type="ftr" sz="quarter" idx="11"/>
          </p:nvPr>
        </p:nvSpPr>
        <p:spPr>
          <a:xfrm>
            <a:off x="3124200" y="6200775"/>
            <a:ext cx="2895600" cy="457200"/>
          </a:xfrm>
          <a:prstGeom prst="rect">
            <a:avLst/>
          </a:prstGeom>
          <a:ln/>
        </p:spPr>
        <p:txBody>
          <a:bodyPr/>
          <a:lstStyle>
            <a:lvl1pPr>
              <a:defRPr/>
            </a:lvl1pPr>
          </a:lstStyle>
          <a:p>
            <a:pPr>
              <a:defRPr/>
            </a:pPr>
            <a:endParaRPr lang="en-US" dirty="0"/>
          </a:p>
        </p:txBody>
      </p:sp>
      <p:sp>
        <p:nvSpPr>
          <p:cNvPr id="10" name="Rectangle 19"/>
          <p:cNvSpPr>
            <a:spLocks noGrp="1" noChangeArrowheads="1"/>
          </p:cNvSpPr>
          <p:nvPr>
            <p:ph type="title"/>
          </p:nvPr>
        </p:nvSpPr>
        <p:spPr bwMode="auto">
          <a:xfrm>
            <a:off x="609600" y="274383"/>
            <a:ext cx="713525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8" name="Rectangle 17"/>
          <p:cNvSpPr>
            <a:spLocks noGrp="1" noChangeArrowheads="1"/>
          </p:cNvSpPr>
          <p:nvPr>
            <p:ph type="sldNum" sz="quarter" idx="4"/>
          </p:nvPr>
        </p:nvSpPr>
        <p:spPr>
          <a:xfrm>
            <a:off x="8747812" y="6585959"/>
            <a:ext cx="371475" cy="263805"/>
          </a:xfrm>
          <a:prstGeom prst="rect">
            <a:avLst/>
          </a:prstGeom>
          <a:ln/>
        </p:spPr>
        <p:txBody>
          <a:bodyPr/>
          <a:lstStyle>
            <a:lvl1pPr algn="ctr">
              <a:defRPr sz="900">
                <a:solidFill>
                  <a:schemeClr val="bg1"/>
                </a:solidFill>
              </a:defRPr>
            </a:lvl1pPr>
          </a:lstStyle>
          <a:p>
            <a:pPr>
              <a:defRPr/>
            </a:pPr>
            <a:fld id="{0966DC23-5D75-4E55-94E0-8AC9A57DBD08}" type="slidenum">
              <a:rPr lang="en-US" smtClean="0"/>
              <a:pPr>
                <a:defRPr/>
              </a:pPr>
              <a:t>‹#›</a:t>
            </a:fld>
            <a:endParaRPr lang="en-US" dirty="0"/>
          </a:p>
        </p:txBody>
      </p:sp>
    </p:spTree>
    <p:extLst>
      <p:ext uri="{BB962C8B-B14F-4D97-AF65-F5344CB8AC3E}">
        <p14:creationId xmlns:p14="http://schemas.microsoft.com/office/powerpoint/2010/main" val="26030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4748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178724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6" y="114748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6" y="178724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p:txBody>
      </p:sp>
      <p:sp>
        <p:nvSpPr>
          <p:cNvPr id="7" name="Rectangle 15"/>
          <p:cNvSpPr>
            <a:spLocks noGrp="1" noChangeArrowheads="1"/>
          </p:cNvSpPr>
          <p:nvPr>
            <p:ph type="dt" sz="half" idx="10"/>
          </p:nvPr>
        </p:nvSpPr>
        <p:spPr>
          <a:xfrm>
            <a:off x="685800" y="6200775"/>
            <a:ext cx="1905000" cy="457200"/>
          </a:xfrm>
          <a:prstGeom prst="rect">
            <a:avLst/>
          </a:prstGeom>
          <a:ln/>
        </p:spPr>
        <p:txBody>
          <a:bodyPr/>
          <a:lstStyle>
            <a:lvl1pPr>
              <a:defRPr/>
            </a:lvl1pPr>
          </a:lstStyle>
          <a:p>
            <a:pPr>
              <a:defRPr/>
            </a:pPr>
            <a:fld id="{B6A51C0C-D6D6-41E5-8D21-37C8FD771AA1}" type="datetime1">
              <a:rPr lang="en-US" smtClean="0"/>
              <a:t>4/3/2019</a:t>
            </a:fld>
            <a:endParaRPr lang="en-US" dirty="0"/>
          </a:p>
        </p:txBody>
      </p:sp>
      <p:sp>
        <p:nvSpPr>
          <p:cNvPr id="8" name="Rectangle 16"/>
          <p:cNvSpPr>
            <a:spLocks noGrp="1" noChangeArrowheads="1"/>
          </p:cNvSpPr>
          <p:nvPr>
            <p:ph type="ftr" sz="quarter" idx="11"/>
          </p:nvPr>
        </p:nvSpPr>
        <p:spPr>
          <a:xfrm>
            <a:off x="3124200" y="6200775"/>
            <a:ext cx="2895600" cy="457200"/>
          </a:xfrm>
          <a:prstGeom prst="rect">
            <a:avLst/>
          </a:prstGeom>
          <a:ln/>
        </p:spPr>
        <p:txBody>
          <a:bodyPr/>
          <a:lstStyle>
            <a:lvl1pPr>
              <a:defRPr/>
            </a:lvl1pPr>
          </a:lstStyle>
          <a:p>
            <a:pPr>
              <a:defRPr/>
            </a:pPr>
            <a:endParaRPr lang="en-US" dirty="0"/>
          </a:p>
        </p:txBody>
      </p:sp>
      <p:sp>
        <p:nvSpPr>
          <p:cNvPr id="12" name="Rectangle 19"/>
          <p:cNvSpPr>
            <a:spLocks noGrp="1" noChangeArrowheads="1"/>
          </p:cNvSpPr>
          <p:nvPr>
            <p:ph type="title"/>
          </p:nvPr>
        </p:nvSpPr>
        <p:spPr bwMode="auto">
          <a:xfrm>
            <a:off x="609600" y="274383"/>
            <a:ext cx="713525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 name="Rectangle 17"/>
          <p:cNvSpPr>
            <a:spLocks noGrp="1" noChangeArrowheads="1"/>
          </p:cNvSpPr>
          <p:nvPr>
            <p:ph type="sldNum" sz="quarter" idx="12"/>
          </p:nvPr>
        </p:nvSpPr>
        <p:spPr>
          <a:xfrm>
            <a:off x="8747812" y="6585959"/>
            <a:ext cx="371475" cy="263805"/>
          </a:xfrm>
          <a:prstGeom prst="rect">
            <a:avLst/>
          </a:prstGeom>
          <a:ln/>
        </p:spPr>
        <p:txBody>
          <a:bodyPr/>
          <a:lstStyle>
            <a:lvl1pPr algn="ctr">
              <a:defRPr sz="900">
                <a:solidFill>
                  <a:schemeClr val="bg1"/>
                </a:solidFill>
              </a:defRPr>
            </a:lvl1pPr>
          </a:lstStyle>
          <a:p>
            <a:pPr>
              <a:defRPr/>
            </a:pPr>
            <a:fld id="{0966DC23-5D75-4E55-94E0-8AC9A57DBD08}" type="slidenum">
              <a:rPr lang="en-US" smtClean="0"/>
              <a:pPr>
                <a:defRPr/>
              </a:pPr>
              <a:t>‹#›</a:t>
            </a:fld>
            <a:endParaRPr lang="en-US" dirty="0"/>
          </a:p>
        </p:txBody>
      </p:sp>
    </p:spTree>
    <p:extLst>
      <p:ext uri="{BB962C8B-B14F-4D97-AF65-F5344CB8AC3E}">
        <p14:creationId xmlns:p14="http://schemas.microsoft.com/office/powerpoint/2010/main" val="424662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18"/>
          <p:cNvSpPr>
            <a:spLocks noGrp="1" noChangeArrowheads="1"/>
          </p:cNvSpPr>
          <p:nvPr>
            <p:ph idx="1" hasCustomPrompt="1"/>
          </p:nvPr>
        </p:nvSpPr>
        <p:spPr bwMode="auto">
          <a:xfrm>
            <a:off x="657276" y="1351723"/>
            <a:ext cx="7939088" cy="4750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00BBB3"/>
              </a:buClr>
              <a:defRPr/>
            </a:lvl1pPr>
            <a:lvl2pPr>
              <a:buClr>
                <a:srgbClr val="00BBB3"/>
              </a:buClr>
              <a:defRPr/>
            </a:lvl2pPr>
            <a:lvl3pPr>
              <a:buClr>
                <a:srgbClr val="00BBB3"/>
              </a:buClr>
              <a:defRPr/>
            </a:lvl3pPr>
            <a:lvl4pPr>
              <a:buClr>
                <a:srgbClr val="00BBB3"/>
              </a:buClr>
              <a:defRPr/>
            </a:lvl4pPr>
            <a:lvl5pPr>
              <a:buClr>
                <a:srgbClr val="00BBB3"/>
              </a:buClr>
              <a:defRPr/>
            </a:lvl5pPr>
          </a:lstStyle>
          <a:p>
            <a:pPr lvl="0"/>
            <a:r>
              <a:rPr lang="en-US" dirty="0" smtClean="0"/>
              <a:t>Edit Master text styles  Franklin</a:t>
            </a:r>
          </a:p>
          <a:p>
            <a:pPr lvl="1"/>
            <a:r>
              <a:rPr lang="en-US" dirty="0" smtClean="0"/>
              <a:t>Second level</a:t>
            </a:r>
          </a:p>
          <a:p>
            <a:pPr lvl="2"/>
            <a:r>
              <a:rPr lang="en-US" dirty="0" smtClean="0"/>
              <a:t>Third level</a:t>
            </a:r>
          </a:p>
        </p:txBody>
      </p:sp>
      <p:sp>
        <p:nvSpPr>
          <p:cNvPr id="5" name="Rectangle 19"/>
          <p:cNvSpPr>
            <a:spLocks noGrp="1" noChangeArrowheads="1"/>
          </p:cNvSpPr>
          <p:nvPr>
            <p:ph type="title"/>
          </p:nvPr>
        </p:nvSpPr>
        <p:spPr bwMode="auto">
          <a:xfrm>
            <a:off x="609600" y="274383"/>
            <a:ext cx="713525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8" name="Rectangle 17"/>
          <p:cNvSpPr>
            <a:spLocks noGrp="1" noChangeArrowheads="1"/>
          </p:cNvSpPr>
          <p:nvPr>
            <p:ph type="sldNum" sz="quarter" idx="4"/>
          </p:nvPr>
        </p:nvSpPr>
        <p:spPr>
          <a:xfrm>
            <a:off x="8747812" y="6585959"/>
            <a:ext cx="371475" cy="263805"/>
          </a:xfrm>
          <a:prstGeom prst="rect">
            <a:avLst/>
          </a:prstGeom>
          <a:ln/>
        </p:spPr>
        <p:txBody>
          <a:bodyPr/>
          <a:lstStyle>
            <a:lvl1pPr algn="ctr">
              <a:defRPr sz="900">
                <a:solidFill>
                  <a:schemeClr val="bg1"/>
                </a:solidFill>
              </a:defRPr>
            </a:lvl1pPr>
          </a:lstStyle>
          <a:p>
            <a:pPr>
              <a:defRPr/>
            </a:pPr>
            <a:fld id="{0966DC23-5D75-4E55-94E0-8AC9A57DBD08}" type="slidenum">
              <a:rPr lang="en-US" smtClean="0"/>
              <a:pPr>
                <a:defRPr/>
              </a:pPr>
              <a:t>‹#›</a:t>
            </a:fld>
            <a:endParaRPr lang="en-US" dirty="0"/>
          </a:p>
        </p:txBody>
      </p:sp>
    </p:spTree>
    <p:extLst>
      <p:ext uri="{BB962C8B-B14F-4D97-AF65-F5344CB8AC3E}">
        <p14:creationId xmlns:p14="http://schemas.microsoft.com/office/powerpoint/2010/main" val="414208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3150" y="13703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15"/>
          <p:cNvSpPr>
            <a:spLocks noGrp="1" noChangeArrowheads="1"/>
          </p:cNvSpPr>
          <p:nvPr>
            <p:ph type="dt" sz="half" idx="10"/>
          </p:nvPr>
        </p:nvSpPr>
        <p:spPr>
          <a:xfrm>
            <a:off x="685800" y="6139071"/>
            <a:ext cx="1905000" cy="457200"/>
          </a:xfrm>
          <a:prstGeom prst="rect">
            <a:avLst/>
          </a:prstGeom>
          <a:ln/>
        </p:spPr>
        <p:txBody>
          <a:bodyPr/>
          <a:lstStyle>
            <a:lvl1pPr>
              <a:defRPr/>
            </a:lvl1pPr>
          </a:lstStyle>
          <a:p>
            <a:pPr>
              <a:defRPr/>
            </a:pPr>
            <a:fld id="{E7FFF61A-CAFD-4D3D-8F21-128FA759D8BC}" type="datetime1">
              <a:rPr lang="en-US" smtClean="0"/>
              <a:t>4/3/2019</a:t>
            </a:fld>
            <a:endParaRPr lang="en-US" dirty="0"/>
          </a:p>
        </p:txBody>
      </p:sp>
      <p:sp>
        <p:nvSpPr>
          <p:cNvPr id="6" name="Rectangle 16"/>
          <p:cNvSpPr>
            <a:spLocks noGrp="1" noChangeArrowheads="1"/>
          </p:cNvSpPr>
          <p:nvPr>
            <p:ph type="ftr" sz="quarter" idx="11"/>
          </p:nvPr>
        </p:nvSpPr>
        <p:spPr>
          <a:xfrm>
            <a:off x="3124200" y="6139071"/>
            <a:ext cx="2895600" cy="457200"/>
          </a:xfrm>
          <a:prstGeom prst="rect">
            <a:avLst/>
          </a:prstGeom>
          <a:ln/>
        </p:spPr>
        <p:txBody>
          <a:bodyPr/>
          <a:lstStyle>
            <a:lvl1pPr>
              <a:defRPr/>
            </a:lvl1pPr>
          </a:lstStyle>
          <a:p>
            <a:pPr>
              <a:defRPr/>
            </a:pPr>
            <a:endParaRPr lang="en-US" dirty="0"/>
          </a:p>
        </p:txBody>
      </p:sp>
      <p:sp>
        <p:nvSpPr>
          <p:cNvPr id="10" name="Rectangle 19"/>
          <p:cNvSpPr>
            <a:spLocks noGrp="1" noChangeArrowheads="1"/>
          </p:cNvSpPr>
          <p:nvPr>
            <p:ph type="title"/>
          </p:nvPr>
        </p:nvSpPr>
        <p:spPr bwMode="auto">
          <a:xfrm>
            <a:off x="609600" y="274383"/>
            <a:ext cx="713525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8" name="Rectangle 17"/>
          <p:cNvSpPr>
            <a:spLocks noGrp="1" noChangeArrowheads="1"/>
          </p:cNvSpPr>
          <p:nvPr>
            <p:ph type="sldNum" sz="quarter" idx="4"/>
          </p:nvPr>
        </p:nvSpPr>
        <p:spPr>
          <a:xfrm>
            <a:off x="8747812" y="6585959"/>
            <a:ext cx="371475" cy="263805"/>
          </a:xfrm>
          <a:prstGeom prst="rect">
            <a:avLst/>
          </a:prstGeom>
          <a:ln/>
        </p:spPr>
        <p:txBody>
          <a:bodyPr/>
          <a:lstStyle>
            <a:lvl1pPr algn="ctr">
              <a:defRPr sz="900">
                <a:solidFill>
                  <a:schemeClr val="bg1"/>
                </a:solidFill>
              </a:defRPr>
            </a:lvl1pPr>
          </a:lstStyle>
          <a:p>
            <a:pPr>
              <a:defRPr/>
            </a:pPr>
            <a:fld id="{0966DC23-5D75-4E55-94E0-8AC9A57DBD08}" type="slidenum">
              <a:rPr lang="en-US" smtClean="0"/>
              <a:pPr>
                <a:defRPr/>
              </a:pPr>
              <a:t>‹#›</a:t>
            </a:fld>
            <a:endParaRPr lang="en-US" dirty="0"/>
          </a:p>
        </p:txBody>
      </p:sp>
    </p:spTree>
    <p:extLst>
      <p:ext uri="{BB962C8B-B14F-4D97-AF65-F5344CB8AC3E}">
        <p14:creationId xmlns:p14="http://schemas.microsoft.com/office/powerpoint/2010/main" val="10685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2" name="Group 1"/>
          <p:cNvGrpSpPr/>
          <p:nvPr userDrawn="1"/>
        </p:nvGrpSpPr>
        <p:grpSpPr>
          <a:xfrm>
            <a:off x="-1" y="0"/>
            <a:ext cx="9144001" cy="6858000"/>
            <a:chOff x="-1" y="0"/>
            <a:chExt cx="9144001" cy="6858000"/>
          </a:xfrm>
        </p:grpSpPr>
        <p:grpSp>
          <p:nvGrpSpPr>
            <p:cNvPr id="7" name="Group 6"/>
            <p:cNvGrpSpPr/>
            <p:nvPr userDrawn="1"/>
          </p:nvGrpSpPr>
          <p:grpSpPr>
            <a:xfrm>
              <a:off x="-1" y="0"/>
              <a:ext cx="9144001" cy="6858000"/>
              <a:chOff x="-1" y="0"/>
              <a:chExt cx="9144001" cy="6858000"/>
            </a:xfrm>
          </p:grpSpPr>
          <p:pic>
            <p:nvPicPr>
              <p:cNvPr id="12" name="Picture 11" descr="17_fcx_ar_cover_city.jpg"/>
              <p:cNvPicPr>
                <a:picLocks noChangeAspect="1"/>
              </p:cNvPicPr>
              <p:nvPr userDrawn="1"/>
            </p:nvPicPr>
            <p:blipFill rotWithShape="1">
              <a:blip r:embed="rId2"/>
              <a:srcRect l="19291" t="40873" r="33076" b="-3"/>
              <a:stretch/>
            </p:blipFill>
            <p:spPr>
              <a:xfrm flipH="1">
                <a:off x="3641416" y="0"/>
                <a:ext cx="5502584" cy="6858000"/>
              </a:xfrm>
              <a:prstGeom prst="rect">
                <a:avLst/>
              </a:prstGeom>
            </p:spPr>
          </p:pic>
          <p:grpSp>
            <p:nvGrpSpPr>
              <p:cNvPr id="6" name="Group 5"/>
              <p:cNvGrpSpPr/>
              <p:nvPr userDrawn="1"/>
            </p:nvGrpSpPr>
            <p:grpSpPr>
              <a:xfrm>
                <a:off x="-1" y="0"/>
                <a:ext cx="3644900" cy="6858000"/>
                <a:chOff x="-1" y="0"/>
                <a:chExt cx="3644900" cy="6858000"/>
              </a:xfrm>
            </p:grpSpPr>
            <p:pic>
              <p:nvPicPr>
                <p:cNvPr id="8" name="Picture 7" descr="17_fcx_ar_cover_copper.jpg"/>
                <p:cNvPicPr>
                  <a:picLocks noChangeAspect="1"/>
                </p:cNvPicPr>
                <p:nvPr userDrawn="1"/>
              </p:nvPicPr>
              <p:blipFill>
                <a:blip r:embed="rId3"/>
                <a:srcRect t="12832" r="25000"/>
                <a:stretch>
                  <a:fillRect/>
                </a:stretch>
              </p:blipFill>
              <p:spPr>
                <a:xfrm rot="5400000">
                  <a:off x="-1606551" y="1606550"/>
                  <a:ext cx="6858000" cy="3644900"/>
                </a:xfrm>
                <a:prstGeom prst="rect">
                  <a:avLst/>
                </a:prstGeom>
              </p:spPr>
            </p:pic>
            <p:grpSp>
              <p:nvGrpSpPr>
                <p:cNvPr id="14" name="Group 13"/>
                <p:cNvGrpSpPr/>
                <p:nvPr userDrawn="1"/>
              </p:nvGrpSpPr>
              <p:grpSpPr>
                <a:xfrm>
                  <a:off x="536729" y="1096059"/>
                  <a:ext cx="766145" cy="179031"/>
                  <a:chOff x="6567528" y="862562"/>
                  <a:chExt cx="766145" cy="179031"/>
                </a:xfrm>
              </p:grpSpPr>
              <p:cxnSp>
                <p:nvCxnSpPr>
                  <p:cNvPr id="18" name="Straight Connector 17"/>
                  <p:cNvCxnSpPr/>
                  <p:nvPr userDrawn="1"/>
                </p:nvCxnSpPr>
                <p:spPr>
                  <a:xfrm>
                    <a:off x="6567528" y="1041593"/>
                    <a:ext cx="621442" cy="0"/>
                  </a:xfrm>
                  <a:prstGeom prst="line">
                    <a:avLst/>
                  </a:prstGeom>
                  <a:ln w="15875">
                    <a:solidFill>
                      <a:srgbClr val="F1E8E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567528" y="987838"/>
                    <a:ext cx="449030" cy="0"/>
                  </a:xfrm>
                  <a:prstGeom prst="line">
                    <a:avLst/>
                  </a:prstGeom>
                  <a:ln w="15875">
                    <a:solidFill>
                      <a:srgbClr val="00ADE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6567528" y="862562"/>
                    <a:ext cx="516764" cy="0"/>
                  </a:xfrm>
                  <a:prstGeom prst="line">
                    <a:avLst/>
                  </a:prstGeom>
                  <a:ln w="15875">
                    <a:solidFill>
                      <a:srgbClr val="F3BE2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6567528" y="931589"/>
                    <a:ext cx="766145" cy="1"/>
                  </a:xfrm>
                  <a:prstGeom prst="line">
                    <a:avLst/>
                  </a:prstGeom>
                  <a:ln w="15875">
                    <a:solidFill>
                      <a:srgbClr val="9E59A2"/>
                    </a:solidFill>
                  </a:ln>
                </p:spPr>
                <p:style>
                  <a:lnRef idx="1">
                    <a:schemeClr val="accent1"/>
                  </a:lnRef>
                  <a:fillRef idx="0">
                    <a:schemeClr val="accent1"/>
                  </a:fillRef>
                  <a:effectRef idx="0">
                    <a:schemeClr val="accent1"/>
                  </a:effectRef>
                  <a:fontRef idx="minor">
                    <a:schemeClr val="tx1"/>
                  </a:fontRef>
                </p:style>
              </p:cxnSp>
            </p:grpSp>
          </p:grpSp>
        </p:gr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93971" y="237101"/>
              <a:ext cx="1977778" cy="333055"/>
            </a:xfrm>
            <a:prstGeom prst="rect">
              <a:avLst/>
            </a:prstGeom>
          </p:spPr>
        </p:pic>
        <p:sp>
          <p:nvSpPr>
            <p:cNvPr id="25" name="TextBox 24"/>
            <p:cNvSpPr txBox="1"/>
            <p:nvPr userDrawn="1"/>
          </p:nvSpPr>
          <p:spPr>
            <a:xfrm>
              <a:off x="458433" y="618241"/>
              <a:ext cx="1132994" cy="400110"/>
            </a:xfrm>
            <a:prstGeom prst="rect">
              <a:avLst/>
            </a:prstGeom>
            <a:noFill/>
          </p:spPr>
          <p:txBody>
            <a:bodyPr wrap="square" rtlCol="0">
              <a:spAutoFit/>
            </a:bodyPr>
            <a:lstStyle/>
            <a:p>
              <a:pPr>
                <a:lnSpc>
                  <a:spcPts val="1200"/>
                </a:lnSpc>
              </a:pPr>
              <a:r>
                <a:rPr lang="en-US" sz="1200" dirty="0" smtClean="0">
                  <a:solidFill>
                    <a:schemeClr val="bg1"/>
                  </a:solidFill>
                </a:rPr>
                <a:t>POWERED BY COPPER</a:t>
              </a:r>
              <a:endParaRPr lang="en-US" sz="1200" dirty="0">
                <a:solidFill>
                  <a:schemeClr val="bg1"/>
                </a:solidFill>
              </a:endParaRPr>
            </a:p>
          </p:txBody>
        </p:sp>
      </p:grpSp>
      <p:sp>
        <p:nvSpPr>
          <p:cNvPr id="13" name="Title 21"/>
          <p:cNvSpPr>
            <a:spLocks noGrp="1"/>
          </p:cNvSpPr>
          <p:nvPr>
            <p:ph type="title"/>
          </p:nvPr>
        </p:nvSpPr>
        <p:spPr>
          <a:xfrm>
            <a:off x="427334" y="1855694"/>
            <a:ext cx="2498805" cy="1927412"/>
          </a:xfrm>
          <a:prstGeom prst="rect">
            <a:avLst/>
          </a:prstGeom>
        </p:spPr>
        <p:txBody>
          <a:bodyPr anchor="t"/>
          <a:lstStyle>
            <a:lvl1pPr>
              <a:defRPr b="1">
                <a:solidFill>
                  <a:srgbClr val="FFFFFF"/>
                </a:solidFill>
                <a:latin typeface="Arial"/>
                <a:cs typeface="Arial"/>
              </a:defRPr>
            </a:lvl1pPr>
          </a:lstStyle>
          <a:p>
            <a:r>
              <a:rPr lang="en-US" smtClean="0"/>
              <a:t>Click to edit Master title style</a:t>
            </a:r>
            <a:endParaRPr lang="en-US" dirty="0"/>
          </a:p>
        </p:txBody>
      </p:sp>
      <p:sp>
        <p:nvSpPr>
          <p:cNvPr id="15" name="Rectangle 17"/>
          <p:cNvSpPr>
            <a:spLocks noGrp="1" noChangeArrowheads="1"/>
          </p:cNvSpPr>
          <p:nvPr userDrawn="1">
            <p:ph type="sldNum" sz="quarter" idx="4"/>
          </p:nvPr>
        </p:nvSpPr>
        <p:spPr>
          <a:xfrm>
            <a:off x="8747812" y="6585959"/>
            <a:ext cx="371475" cy="263805"/>
          </a:xfrm>
          <a:prstGeom prst="rect">
            <a:avLst/>
          </a:prstGeom>
          <a:ln/>
        </p:spPr>
        <p:txBody>
          <a:bodyPr/>
          <a:lstStyle>
            <a:lvl1pPr algn="ctr">
              <a:defRPr sz="900">
                <a:solidFill>
                  <a:schemeClr val="bg1"/>
                </a:solidFill>
              </a:defRPr>
            </a:lvl1pPr>
          </a:lstStyle>
          <a:p>
            <a:pPr>
              <a:defRPr/>
            </a:pPr>
            <a:fld id="{0966DC23-5D75-4E55-94E0-8AC9A57DBD08}" type="slidenum">
              <a:rPr lang="en-US" smtClean="0"/>
              <a:pPr>
                <a:defRPr/>
              </a:pPr>
              <a:t>‹#›</a:t>
            </a:fld>
            <a:endParaRPr lang="en-US" dirty="0"/>
          </a:p>
        </p:txBody>
      </p:sp>
    </p:spTree>
    <p:extLst>
      <p:ext uri="{BB962C8B-B14F-4D97-AF65-F5344CB8AC3E}">
        <p14:creationId xmlns:p14="http://schemas.microsoft.com/office/powerpoint/2010/main" val="367401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p:txBody>
      </p:sp>
      <p:sp>
        <p:nvSpPr>
          <p:cNvPr id="4" name="Rectangle 15"/>
          <p:cNvSpPr>
            <a:spLocks noGrp="1" noChangeArrowheads="1"/>
          </p:cNvSpPr>
          <p:nvPr>
            <p:ph type="dt" sz="half" idx="10"/>
          </p:nvPr>
        </p:nvSpPr>
        <p:spPr>
          <a:xfrm>
            <a:off x="685800" y="6178827"/>
            <a:ext cx="1905000" cy="457200"/>
          </a:xfrm>
          <a:prstGeom prst="rect">
            <a:avLst/>
          </a:prstGeom>
          <a:ln/>
        </p:spPr>
        <p:txBody>
          <a:bodyPr/>
          <a:lstStyle>
            <a:lvl1pPr>
              <a:defRPr/>
            </a:lvl1pPr>
          </a:lstStyle>
          <a:p>
            <a:pPr>
              <a:defRPr/>
            </a:pPr>
            <a:fld id="{530B8776-AA6D-4A81-B24D-D01C2F1248B1}" type="datetime1">
              <a:rPr lang="en-US" smtClean="0"/>
              <a:t>4/3/2019</a:t>
            </a:fld>
            <a:endParaRPr lang="en-US" dirty="0"/>
          </a:p>
        </p:txBody>
      </p:sp>
      <p:sp>
        <p:nvSpPr>
          <p:cNvPr id="5" name="Rectangle 16"/>
          <p:cNvSpPr>
            <a:spLocks noGrp="1" noChangeArrowheads="1"/>
          </p:cNvSpPr>
          <p:nvPr>
            <p:ph type="ftr" sz="quarter" idx="11"/>
          </p:nvPr>
        </p:nvSpPr>
        <p:spPr>
          <a:xfrm>
            <a:off x="3124200" y="6178827"/>
            <a:ext cx="2895600" cy="457200"/>
          </a:xfrm>
          <a:prstGeom prst="rect">
            <a:avLst/>
          </a:prstGeom>
          <a:ln/>
        </p:spPr>
        <p:txBody>
          <a:bodyPr/>
          <a:lstStyle>
            <a:lvl1pPr>
              <a:defRPr/>
            </a:lvl1pPr>
          </a:lstStyle>
          <a:p>
            <a:pPr>
              <a:defRPr/>
            </a:pPr>
            <a:endParaRPr lang="en-US" dirty="0"/>
          </a:p>
        </p:txBody>
      </p:sp>
      <p:sp>
        <p:nvSpPr>
          <p:cNvPr id="9" name="Rectangle 19"/>
          <p:cNvSpPr>
            <a:spLocks noGrp="1" noChangeArrowheads="1"/>
          </p:cNvSpPr>
          <p:nvPr>
            <p:ph type="title"/>
          </p:nvPr>
        </p:nvSpPr>
        <p:spPr bwMode="auto">
          <a:xfrm>
            <a:off x="609600" y="274383"/>
            <a:ext cx="713525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 name="Rectangle 17"/>
          <p:cNvSpPr>
            <a:spLocks noGrp="1" noChangeArrowheads="1"/>
          </p:cNvSpPr>
          <p:nvPr>
            <p:ph type="sldNum" sz="quarter" idx="4"/>
          </p:nvPr>
        </p:nvSpPr>
        <p:spPr>
          <a:xfrm>
            <a:off x="8747812" y="6585959"/>
            <a:ext cx="371475" cy="263805"/>
          </a:xfrm>
          <a:prstGeom prst="rect">
            <a:avLst/>
          </a:prstGeom>
          <a:ln/>
        </p:spPr>
        <p:txBody>
          <a:bodyPr/>
          <a:lstStyle>
            <a:lvl1pPr algn="ctr">
              <a:defRPr sz="900">
                <a:solidFill>
                  <a:schemeClr val="bg1"/>
                </a:solidFill>
              </a:defRPr>
            </a:lvl1pPr>
          </a:lstStyle>
          <a:p>
            <a:pPr>
              <a:defRPr/>
            </a:pPr>
            <a:fld id="{0966DC23-5D75-4E55-94E0-8AC9A57DBD08}" type="slidenum">
              <a:rPr lang="en-US" smtClean="0"/>
              <a:pPr>
                <a:defRPr/>
              </a:pPr>
              <a:t>‹#›</a:t>
            </a:fld>
            <a:endParaRPr lang="en-US" dirty="0"/>
          </a:p>
        </p:txBody>
      </p:sp>
    </p:spTree>
    <p:extLst>
      <p:ext uri="{BB962C8B-B14F-4D97-AF65-F5344CB8AC3E}">
        <p14:creationId xmlns:p14="http://schemas.microsoft.com/office/powerpoint/2010/main" val="362825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0" y="1390651"/>
            <a:ext cx="6288088" cy="4735513"/>
          </a:xfrm>
        </p:spPr>
        <p:txBody>
          <a:bodyPr vert="eaVert"/>
          <a:lstStyle/>
          <a:p>
            <a:pPr lvl="0"/>
            <a:r>
              <a:rPr lang="en-US" smtClean="0"/>
              <a:t>Edit Master text styles</a:t>
            </a:r>
          </a:p>
          <a:p>
            <a:pPr lvl="1"/>
            <a:r>
              <a:rPr lang="en-US" smtClean="0"/>
              <a:t>Second level</a:t>
            </a:r>
          </a:p>
          <a:p>
            <a:pPr lvl="2"/>
            <a:r>
              <a:rPr lang="en-US" smtClean="0"/>
              <a:t>Third level</a:t>
            </a:r>
          </a:p>
        </p:txBody>
      </p:sp>
      <p:sp>
        <p:nvSpPr>
          <p:cNvPr id="7" name="Rectangle 19"/>
          <p:cNvSpPr>
            <a:spLocks noGrp="1" noChangeArrowheads="1"/>
          </p:cNvSpPr>
          <p:nvPr>
            <p:ph type="title"/>
          </p:nvPr>
        </p:nvSpPr>
        <p:spPr bwMode="auto">
          <a:xfrm rot="5400000">
            <a:off x="5229225" y="2800350"/>
            <a:ext cx="4857751" cy="2038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a:solidFill>
                  <a:srgbClr val="A85B41"/>
                </a:solidFill>
                <a:effectLst/>
              </a:defRPr>
            </a:lvl1pPr>
          </a:lstStyle>
          <a:p>
            <a:pPr lvl="0"/>
            <a:r>
              <a:rPr lang="en-US" smtClean="0"/>
              <a:t>Click to edit Master title style</a:t>
            </a:r>
            <a:endParaRPr lang="en-US" dirty="0" smtClean="0"/>
          </a:p>
        </p:txBody>
      </p:sp>
      <p:sp>
        <p:nvSpPr>
          <p:cNvPr id="6" name="Rectangle 17"/>
          <p:cNvSpPr>
            <a:spLocks noGrp="1" noChangeArrowheads="1"/>
          </p:cNvSpPr>
          <p:nvPr>
            <p:ph type="sldNum" sz="quarter" idx="4"/>
          </p:nvPr>
        </p:nvSpPr>
        <p:spPr>
          <a:xfrm>
            <a:off x="8747812" y="6585959"/>
            <a:ext cx="371475" cy="263805"/>
          </a:xfrm>
          <a:prstGeom prst="rect">
            <a:avLst/>
          </a:prstGeom>
          <a:ln/>
        </p:spPr>
        <p:txBody>
          <a:bodyPr/>
          <a:lstStyle>
            <a:lvl1pPr algn="ctr">
              <a:defRPr sz="900">
                <a:solidFill>
                  <a:schemeClr val="bg1"/>
                </a:solidFill>
              </a:defRPr>
            </a:lvl1pPr>
          </a:lstStyle>
          <a:p>
            <a:pPr>
              <a:defRPr/>
            </a:pPr>
            <a:fld id="{0966DC23-5D75-4E55-94E0-8AC9A57DBD08}" type="slidenum">
              <a:rPr lang="en-US" smtClean="0"/>
              <a:pPr>
                <a:defRPr/>
              </a:pPr>
              <a:t>‹#›</a:t>
            </a:fld>
            <a:endParaRPr lang="en-US" dirty="0"/>
          </a:p>
        </p:txBody>
      </p:sp>
    </p:spTree>
    <p:extLst>
      <p:ext uri="{BB962C8B-B14F-4D97-AF65-F5344CB8AC3E}">
        <p14:creationId xmlns:p14="http://schemas.microsoft.com/office/powerpoint/2010/main" val="98917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0" y="955902"/>
            <a:ext cx="9144000" cy="1784"/>
          </a:xfrm>
          <a:prstGeom prst="line">
            <a:avLst/>
          </a:prstGeom>
          <a:ln>
            <a:solidFill>
              <a:srgbClr val="A85B4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497447"/>
            <a:ext cx="9144000" cy="3605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1" name="Rectangle 18"/>
          <p:cNvSpPr>
            <a:spLocks noGrp="1" noChangeArrowheads="1"/>
          </p:cNvSpPr>
          <p:nvPr userDrawn="1">
            <p:ph type="body" idx="1"/>
          </p:nvPr>
        </p:nvSpPr>
        <p:spPr bwMode="auto">
          <a:xfrm>
            <a:off x="602457" y="1512279"/>
            <a:ext cx="7939088"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 Arial Bold FONT </a:t>
            </a:r>
          </a:p>
          <a:p>
            <a:pPr lvl="1"/>
            <a:r>
              <a:rPr lang="en-US" dirty="0" smtClean="0"/>
              <a:t>	Second level</a:t>
            </a:r>
          </a:p>
          <a:p>
            <a:pPr lvl="2"/>
            <a:r>
              <a:rPr lang="en-US" dirty="0" smtClean="0"/>
              <a:t>Third level</a:t>
            </a:r>
          </a:p>
        </p:txBody>
      </p:sp>
      <p:sp>
        <p:nvSpPr>
          <p:cNvPr id="1032" name="Rectangle 19"/>
          <p:cNvSpPr>
            <a:spLocks noGrp="1" noChangeArrowheads="1"/>
          </p:cNvSpPr>
          <p:nvPr userDrawn="1">
            <p:ph type="title"/>
          </p:nvPr>
        </p:nvSpPr>
        <p:spPr bwMode="auto">
          <a:xfrm>
            <a:off x="609600" y="284431"/>
            <a:ext cx="7135258" cy="6400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4" name="Rectangle 17"/>
          <p:cNvSpPr>
            <a:spLocks noGrp="1" noChangeArrowheads="1"/>
          </p:cNvSpPr>
          <p:nvPr>
            <p:ph type="sldNum" sz="quarter" idx="4"/>
          </p:nvPr>
        </p:nvSpPr>
        <p:spPr>
          <a:xfrm>
            <a:off x="8747812" y="6585959"/>
            <a:ext cx="371475" cy="263805"/>
          </a:xfrm>
          <a:prstGeom prst="rect">
            <a:avLst/>
          </a:prstGeom>
          <a:ln/>
        </p:spPr>
        <p:txBody>
          <a:bodyPr/>
          <a:lstStyle>
            <a:lvl1pPr algn="ctr">
              <a:defRPr sz="900">
                <a:solidFill>
                  <a:schemeClr val="bg1"/>
                </a:solidFill>
              </a:defRPr>
            </a:lvl1pPr>
          </a:lstStyle>
          <a:p>
            <a:pPr>
              <a:defRPr/>
            </a:pPr>
            <a:fld id="{0966DC23-5D75-4E55-94E0-8AC9A57DBD08}" type="slidenum">
              <a:rPr lang="en-US" smtClean="0"/>
              <a:pPr>
                <a:defRPr/>
              </a:pPr>
              <a:t>‹#›</a:t>
            </a:fld>
            <a:endParaRPr lang="en-US" dirty="0"/>
          </a:p>
        </p:txBody>
      </p:sp>
      <p:pic>
        <p:nvPicPr>
          <p:cNvPr id="25" name="Picture 2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8776" y="6573357"/>
            <a:ext cx="1508760" cy="254073"/>
          </a:xfrm>
          <a:prstGeom prst="rect">
            <a:avLst/>
          </a:prstGeom>
        </p:spPr>
      </p:pic>
      <p:grpSp>
        <p:nvGrpSpPr>
          <p:cNvPr id="4" name="Group 3"/>
          <p:cNvGrpSpPr/>
          <p:nvPr userDrawn="1"/>
        </p:nvGrpSpPr>
        <p:grpSpPr>
          <a:xfrm>
            <a:off x="7943868" y="-4504"/>
            <a:ext cx="1200912" cy="963168"/>
            <a:chOff x="7943868" y="-4504"/>
            <a:chExt cx="1200912" cy="963168"/>
          </a:xfrm>
        </p:grpSpPr>
        <p:grpSp>
          <p:nvGrpSpPr>
            <p:cNvPr id="3" name="Group 2"/>
            <p:cNvGrpSpPr/>
            <p:nvPr userDrawn="1"/>
          </p:nvGrpSpPr>
          <p:grpSpPr>
            <a:xfrm>
              <a:off x="7943868" y="-4504"/>
              <a:ext cx="1200912" cy="963168"/>
              <a:chOff x="7943868" y="-4504"/>
              <a:chExt cx="1200912" cy="963168"/>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943868" y="-4504"/>
                <a:ext cx="1200912" cy="963168"/>
              </a:xfrm>
              <a:prstGeom prst="rect">
                <a:avLst/>
              </a:prstGeom>
            </p:spPr>
          </p:pic>
          <p:grpSp>
            <p:nvGrpSpPr>
              <p:cNvPr id="15" name="Group 14"/>
              <p:cNvGrpSpPr/>
              <p:nvPr userDrawn="1"/>
            </p:nvGrpSpPr>
            <p:grpSpPr>
              <a:xfrm>
                <a:off x="7943868" y="603000"/>
                <a:ext cx="766145" cy="179031"/>
                <a:chOff x="6567528" y="862562"/>
                <a:chExt cx="766145" cy="179031"/>
              </a:xfrm>
            </p:grpSpPr>
            <p:cxnSp>
              <p:nvCxnSpPr>
                <p:cNvPr id="16" name="Straight Connector 15"/>
                <p:cNvCxnSpPr/>
                <p:nvPr userDrawn="1"/>
              </p:nvCxnSpPr>
              <p:spPr>
                <a:xfrm>
                  <a:off x="6567528" y="1041593"/>
                  <a:ext cx="621442" cy="0"/>
                </a:xfrm>
                <a:prstGeom prst="line">
                  <a:avLst/>
                </a:prstGeom>
                <a:ln w="15875">
                  <a:solidFill>
                    <a:srgbClr val="F1E8E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567528" y="987838"/>
                  <a:ext cx="449030" cy="0"/>
                </a:xfrm>
                <a:prstGeom prst="line">
                  <a:avLst/>
                </a:prstGeom>
                <a:ln w="15875">
                  <a:solidFill>
                    <a:srgbClr val="00ADE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567528" y="862562"/>
                  <a:ext cx="516764" cy="0"/>
                </a:xfrm>
                <a:prstGeom prst="line">
                  <a:avLst/>
                </a:prstGeom>
                <a:ln w="15875">
                  <a:solidFill>
                    <a:srgbClr val="F3BE2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6567528" y="931589"/>
                  <a:ext cx="766145" cy="1"/>
                </a:xfrm>
                <a:prstGeom prst="line">
                  <a:avLst/>
                </a:prstGeom>
                <a:ln w="15875">
                  <a:solidFill>
                    <a:srgbClr val="9E59A2"/>
                  </a:solidFill>
                </a:ln>
              </p:spPr>
              <p:style>
                <a:lnRef idx="1">
                  <a:schemeClr val="accent1"/>
                </a:lnRef>
                <a:fillRef idx="0">
                  <a:schemeClr val="accent1"/>
                </a:fillRef>
                <a:effectRef idx="0">
                  <a:schemeClr val="accent1"/>
                </a:effectRef>
                <a:fontRef idx="minor">
                  <a:schemeClr val="tx1"/>
                </a:fontRef>
              </p:style>
            </p:cxnSp>
          </p:grpSp>
        </p:grpSp>
        <p:sp>
          <p:nvSpPr>
            <p:cNvPr id="24" name="TextBox 23"/>
            <p:cNvSpPr txBox="1"/>
            <p:nvPr userDrawn="1"/>
          </p:nvSpPr>
          <p:spPr>
            <a:xfrm>
              <a:off x="7978052" y="124501"/>
              <a:ext cx="1132994" cy="400110"/>
            </a:xfrm>
            <a:prstGeom prst="rect">
              <a:avLst/>
            </a:prstGeom>
            <a:noFill/>
          </p:spPr>
          <p:txBody>
            <a:bodyPr wrap="square" rtlCol="0">
              <a:spAutoFit/>
            </a:bodyPr>
            <a:lstStyle/>
            <a:p>
              <a:pPr>
                <a:lnSpc>
                  <a:spcPts val="1200"/>
                </a:lnSpc>
              </a:pPr>
              <a:r>
                <a:rPr lang="en-US" sz="1200" dirty="0" smtClean="0">
                  <a:solidFill>
                    <a:schemeClr val="bg1"/>
                  </a:solidFill>
                </a:rPr>
                <a:t>POWERED BY COPPER</a:t>
              </a:r>
              <a:endParaRPr lang="en-US" sz="1200" dirty="0">
                <a:solidFill>
                  <a:schemeClr val="bg1"/>
                </a:solidFill>
              </a:endParaRPr>
            </a:p>
          </p:txBody>
        </p:sp>
      </p:grpSp>
    </p:spTree>
    <p:extLst>
      <p:ext uri="{BB962C8B-B14F-4D97-AF65-F5344CB8AC3E}">
        <p14:creationId xmlns:p14="http://schemas.microsoft.com/office/powerpoint/2010/main" val="1242200355"/>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2" r:id="rId3"/>
    <p:sldLayoutId id="2147484103" r:id="rId4"/>
    <p:sldLayoutId id="2147484105" r:id="rId5"/>
    <p:sldLayoutId id="2147484106" r:id="rId6"/>
    <p:sldLayoutId id="2147484107" r:id="rId7"/>
    <p:sldLayoutId id="2147484108" r:id="rId8"/>
    <p:sldLayoutId id="2147484109" r:id="rId9"/>
    <p:sldLayoutId id="2147484114" r:id="rId10"/>
    <p:sldLayoutId id="214748411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1" fontAlgn="base" hangingPunct="1">
        <a:lnSpc>
          <a:spcPts val="2600"/>
        </a:lnSpc>
        <a:spcBef>
          <a:spcPct val="0"/>
        </a:spcBef>
        <a:spcAft>
          <a:spcPct val="0"/>
        </a:spcAft>
        <a:defRPr lang="en-US" sz="2400" b="1" i="0" kern="1200" dirty="0" smtClean="0">
          <a:solidFill>
            <a:srgbClr val="A85B41"/>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p:titleStyle>
    <p:bodyStyle>
      <a:lvl1pPr marL="342900" indent="-342900" algn="l" rtl="0" eaLnBrk="1" fontAlgn="base" hangingPunct="1">
        <a:spcBef>
          <a:spcPct val="20000"/>
        </a:spcBef>
        <a:spcAft>
          <a:spcPct val="0"/>
        </a:spcAft>
        <a:buClr>
          <a:srgbClr val="00BBB3"/>
        </a:buClr>
        <a:buFont typeface="Wingdings" panose="05000000000000000000" pitchFamily="2" charset="2"/>
        <a:buChar char="§"/>
        <a:defRPr sz="2000" b="1">
          <a:solidFill>
            <a:schemeClr val="tx1"/>
          </a:solidFill>
          <a:latin typeface="Arial" panose="020B0604020202020204" pitchFamily="34" charset="0"/>
          <a:ea typeface="+mn-ea"/>
          <a:cs typeface="Arial" panose="020B0604020202020204" pitchFamily="34" charset="0"/>
        </a:defRPr>
      </a:lvl1pPr>
      <a:lvl2pPr marL="576263" indent="-119063" algn="l" defTabSz="746125" rtl="0" eaLnBrk="1" fontAlgn="base" hangingPunct="1">
        <a:spcBef>
          <a:spcPct val="20000"/>
        </a:spcBef>
        <a:spcAft>
          <a:spcPct val="0"/>
        </a:spcAft>
        <a:buClr>
          <a:srgbClr val="00BBB3"/>
        </a:buClr>
        <a:buFont typeface="Arial" panose="020B0604020202020204" pitchFamily="34" charset="0"/>
        <a:buChar char="•"/>
        <a:defRPr sz="20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lr>
          <a:srgbClr val="00BBB3"/>
        </a:buClr>
        <a:buFont typeface="Franklin Gothic Book" panose="020B0503020102020204" pitchFamily="34" charset="0"/>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4pPr>
      <a:lvl5pPr marL="20574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http://intranet-ac.es.fmi.com/Sistemas%20de%20Gesti&#243;n/Image%20Library/EMAS.bmp" TargetMode="External"/><Relationship Id="rId13"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http://intranet-ac.es.fmi.com/Sistemas%20de%20Gesti&#243;n/Image%20Library/14001.bmp" TargetMode="External"/><Relationship Id="rId11" Type="http://schemas.openxmlformats.org/officeDocument/2006/relationships/image" Target="../media/image22.jpeg"/><Relationship Id="rId5" Type="http://schemas.openxmlformats.org/officeDocument/2006/relationships/image" Target="../media/image19.png"/><Relationship Id="rId10" Type="http://schemas.openxmlformats.org/officeDocument/2006/relationships/image" Target="http://intranet-ac.es.fmi.com/sites/SistGestEner/Shared%20Documents/ISO50001.png" TargetMode="External"/><Relationship Id="rId4" Type="http://schemas.openxmlformats.org/officeDocument/2006/relationships/image" Target="http://intranet-ac.es.fmi.com/Sistemas%20de%20Gesti&#243;n/Image%20Library/9001.bmp" TargetMode="Externa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jpg"/><Relationship Id="rId3" Type="http://schemas.openxmlformats.org/officeDocument/2006/relationships/notesSlide" Target="../notesSlides/notesSlide13.xml"/><Relationship Id="rId7" Type="http://schemas.openxmlformats.org/officeDocument/2006/relationships/image" Target="../media/image30.emf"/><Relationship Id="rId12"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oleObject" Target="../embeddings/oleObject1.bin"/><Relationship Id="rId10" Type="http://schemas.openxmlformats.org/officeDocument/2006/relationships/oleObject" Target="../embeddings/oleObject2.bin"/><Relationship Id="rId4" Type="http://schemas.openxmlformats.org/officeDocument/2006/relationships/image" Target="../media/image29.jpe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video%20prueba%20nov%202015.mp4" TargetMode="External"/><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p:cNvSpPr txBox="1">
            <a:spLocks noChangeArrowheads="1"/>
          </p:cNvSpPr>
          <p:nvPr/>
        </p:nvSpPr>
        <p:spPr bwMode="auto">
          <a:xfrm>
            <a:off x="802479" y="2516197"/>
            <a:ext cx="4417384" cy="1034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lnSpc>
                <a:spcPts val="2600"/>
              </a:lnSpc>
              <a:spcBef>
                <a:spcPct val="0"/>
              </a:spcBef>
              <a:spcAft>
                <a:spcPct val="0"/>
              </a:spcAft>
              <a:defRPr lang="en-US" sz="3200" b="1" i="1" kern="1200" dirty="0" smtClean="0">
                <a:solidFill>
                  <a:schemeClr val="tx1"/>
                </a:solidFill>
                <a:effectLst/>
                <a:latin typeface="+mj-lt"/>
                <a:ea typeface="+mj-ea"/>
                <a:cs typeface="+mj-cs"/>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a:lstStyle>
          <a:p>
            <a:pPr algn="l">
              <a:lnSpc>
                <a:spcPts val="5000"/>
              </a:lnSpc>
            </a:pPr>
            <a:r>
              <a:rPr lang="en-US" i="0" dirty="0">
                <a:solidFill>
                  <a:schemeClr val="bg1"/>
                </a:solidFill>
                <a:latin typeface="Franklin Gothic Medium" panose="020B0603020102020204" pitchFamily="34" charset="0"/>
              </a:rPr>
              <a:t>Title</a:t>
            </a:r>
          </a:p>
        </p:txBody>
      </p:sp>
      <p:sp>
        <p:nvSpPr>
          <p:cNvPr id="4" name="Title 2"/>
          <p:cNvSpPr txBox="1">
            <a:spLocks/>
          </p:cNvSpPr>
          <p:nvPr/>
        </p:nvSpPr>
        <p:spPr>
          <a:xfrm>
            <a:off x="0" y="1448997"/>
            <a:ext cx="9144000" cy="1331407"/>
          </a:xfrm>
          <a:prstGeom prst="rect">
            <a:avLst/>
          </a:prstGeom>
        </p:spPr>
        <p:txBody>
          <a:bodyPr anchor="t"/>
          <a:lstStyle>
            <a:lvl1pPr algn="l" rtl="0" eaLnBrk="1" fontAlgn="base" hangingPunct="1">
              <a:lnSpc>
                <a:spcPts val="2600"/>
              </a:lnSpc>
              <a:spcBef>
                <a:spcPct val="0"/>
              </a:spcBef>
              <a:spcAft>
                <a:spcPct val="0"/>
              </a:spcAft>
              <a:defRPr lang="en-US" sz="2400" b="1" i="0" kern="1200" dirty="0" smtClean="0">
                <a:solidFill>
                  <a:srgbClr val="A85B41"/>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a:lstStyle>
          <a:p>
            <a:pPr algn="ctr">
              <a:lnSpc>
                <a:spcPts val="4000"/>
              </a:lnSpc>
            </a:pPr>
            <a:endParaRPr lang="en-US" sz="4000" b="0" dirty="0" smtClean="0">
              <a:solidFill>
                <a:srgbClr val="1E2260"/>
              </a:solidFill>
            </a:endParaRPr>
          </a:p>
        </p:txBody>
      </p:sp>
      <p:sp>
        <p:nvSpPr>
          <p:cNvPr id="5" name="TextBox 19"/>
          <p:cNvSpPr txBox="1">
            <a:spLocks noChangeArrowheads="1"/>
          </p:cNvSpPr>
          <p:nvPr/>
        </p:nvSpPr>
        <p:spPr bwMode="auto">
          <a:xfrm>
            <a:off x="133979" y="5111261"/>
            <a:ext cx="3342752" cy="1631216"/>
          </a:xfrm>
          <a:prstGeom prst="rect">
            <a:avLst/>
          </a:prstGeom>
          <a:solidFill>
            <a:schemeClr val="bg1">
              <a:alpha val="69000"/>
            </a:schemeClr>
          </a:solidFill>
          <a:ln w="9525">
            <a:noFill/>
            <a:miter lim="800000"/>
            <a:headEnd/>
            <a:tailEnd/>
          </a:ln>
          <a:effectLst/>
        </p:spPr>
        <p:txBody>
          <a:bodyPr wrap="square">
            <a:spAutoFit/>
          </a:bodyPr>
          <a:lstStyle>
            <a:defPPr>
              <a:defRPr lang="en-US"/>
            </a:defPPr>
            <a:lvl1pPr algn="ctr">
              <a:lnSpc>
                <a:spcPts val="4000"/>
              </a:lnSpc>
              <a:defRPr sz="2400" b="1" i="1">
                <a:solidFill>
                  <a:schemeClr val="bg1"/>
                </a:solidFill>
                <a:latin typeface="Tahoma" pitchFamily="34" charset="0"/>
              </a:defRPr>
            </a:lvl1pPr>
          </a:lstStyle>
          <a:p>
            <a:r>
              <a:rPr lang="it-IT" sz="1400" dirty="0" smtClean="0">
                <a:solidFill>
                  <a:schemeClr val="tx1"/>
                </a:solidFill>
              </a:rPr>
              <a:t>Slag Valorisation Symposium</a:t>
            </a:r>
          </a:p>
          <a:p>
            <a:r>
              <a:rPr lang="it-IT" sz="1400" dirty="0" smtClean="0">
                <a:solidFill>
                  <a:schemeClr val="tx1"/>
                </a:solidFill>
              </a:rPr>
              <a:t>1-5 April 2019</a:t>
            </a:r>
          </a:p>
          <a:p>
            <a:r>
              <a:rPr lang="it-IT" sz="1400" dirty="0" smtClean="0">
                <a:solidFill>
                  <a:schemeClr val="tx1"/>
                </a:solidFill>
              </a:rPr>
              <a:t>Mechelen, Belgium</a:t>
            </a:r>
          </a:p>
        </p:txBody>
      </p:sp>
      <p:sp>
        <p:nvSpPr>
          <p:cNvPr id="3" name="Rectangle 2"/>
          <p:cNvSpPr/>
          <p:nvPr/>
        </p:nvSpPr>
        <p:spPr>
          <a:xfrm>
            <a:off x="1822938" y="1609136"/>
            <a:ext cx="5668107" cy="1200329"/>
          </a:xfrm>
          <a:prstGeom prst="rect">
            <a:avLst/>
          </a:prstGeom>
        </p:spPr>
        <p:txBody>
          <a:bodyPr wrap="square">
            <a:spAutoFit/>
          </a:bodyPr>
          <a:lstStyle/>
          <a:p>
            <a:pPr algn="ctr">
              <a:spcAft>
                <a:spcPts val="200"/>
              </a:spcAft>
            </a:pPr>
            <a:r>
              <a:rPr lang="en-GB" sz="2400" b="1" kern="1600" dirty="0">
                <a:latin typeface="Berlin Sans FB Demi" panose="020E0802020502020306" pitchFamily="34" charset="0"/>
              </a:rPr>
              <a:t>DRY COPPER SLAG ATOMIZATION: ON SITE LABORATORY-PILOT SCALE TRIALS AT COPPER SMELTER FACILITY</a:t>
            </a:r>
            <a:endParaRPr lang="es-ES" sz="2400" b="1" kern="1600" dirty="0">
              <a:effectLst/>
              <a:latin typeface="Berlin Sans FB Demi" panose="020E0802020502020306" pitchFamily="34" charset="0"/>
            </a:endParaRPr>
          </a:p>
        </p:txBody>
      </p:sp>
    </p:spTree>
    <p:extLst>
      <p:ext uri="{BB962C8B-B14F-4D97-AF65-F5344CB8AC3E}">
        <p14:creationId xmlns:p14="http://schemas.microsoft.com/office/powerpoint/2010/main" val="84862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http://intranet-ac.es.fmi.com/Sistemas%20de%20Gestión/Image%20Library/9001.bmp"/>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1486" y="5177428"/>
            <a:ext cx="645384" cy="12614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intranet-ac.es.fmi.com/Sistemas%20de%20Gestión/Image%20Library/14001.bmp"/>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715959" y="5175728"/>
            <a:ext cx="638163" cy="12479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http://intranet-ac.es.fmi.com/Sistemas%20de%20Gestión/Image%20Library/EMAS.bmp"/>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2743211" y="5172387"/>
            <a:ext cx="692835" cy="126647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6"/>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latin typeface="+mj-lt"/>
            </a:endParaRPr>
          </a:p>
        </p:txBody>
      </p:sp>
      <p:sp>
        <p:nvSpPr>
          <p:cNvPr id="22" name="Rectangle 7"/>
          <p:cNvSpPr>
            <a:spLocks noChangeArrowheads="1"/>
          </p:cNvSpPr>
          <p:nvPr/>
        </p:nvSpPr>
        <p:spPr bwMode="auto">
          <a:xfrm>
            <a:off x="0" y="1910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latin typeface="+mj-lt"/>
            </a:endParaRPr>
          </a:p>
        </p:txBody>
      </p:sp>
      <p:grpSp>
        <p:nvGrpSpPr>
          <p:cNvPr id="25" name="8 Grupo"/>
          <p:cNvGrpSpPr/>
          <p:nvPr/>
        </p:nvGrpSpPr>
        <p:grpSpPr>
          <a:xfrm>
            <a:off x="3786055" y="5191065"/>
            <a:ext cx="877390" cy="1299913"/>
            <a:chOff x="4703366" y="5082341"/>
            <a:chExt cx="1018569" cy="1666836"/>
          </a:xfrm>
        </p:grpSpPr>
        <p:pic>
          <p:nvPicPr>
            <p:cNvPr id="26" name="Picture 2" descr="http://intranet-ac.es.fmi.com/sites/SistGestEner/Shared%20Documents/ISO50001.png"/>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4713492" y="5082341"/>
              <a:ext cx="790575" cy="1447800"/>
            </a:xfrm>
            <a:prstGeom prst="rect">
              <a:avLst/>
            </a:prstGeom>
            <a:noFill/>
            <a:extLst>
              <a:ext uri="{909E8E84-426E-40DD-AFC4-6F175D3DCCD1}">
                <a14:hiddenFill xmlns:a14="http://schemas.microsoft.com/office/drawing/2010/main">
                  <a:solidFill>
                    <a:srgbClr val="FFFFFF"/>
                  </a:solidFill>
                </a14:hiddenFill>
              </a:ext>
            </a:extLst>
          </p:spPr>
        </p:pic>
        <p:sp>
          <p:nvSpPr>
            <p:cNvPr id="27" name="2 CuadroTexto"/>
            <p:cNvSpPr txBox="1"/>
            <p:nvPr/>
          </p:nvSpPr>
          <p:spPr>
            <a:xfrm>
              <a:off x="4703366" y="6518345"/>
              <a:ext cx="1018569" cy="230832"/>
            </a:xfrm>
            <a:prstGeom prst="rect">
              <a:avLst/>
            </a:prstGeom>
            <a:noFill/>
          </p:spPr>
          <p:txBody>
            <a:bodyPr wrap="square" rtlCol="0">
              <a:spAutoFit/>
            </a:bodyPr>
            <a:lstStyle/>
            <a:p>
              <a:r>
                <a:rPr lang="es-ES" sz="900" dirty="0" smtClean="0">
                  <a:latin typeface="+mj-lt"/>
                </a:rPr>
                <a:t>GE 009/2011</a:t>
              </a:r>
              <a:endParaRPr lang="es-ES" sz="900" dirty="0">
                <a:latin typeface="+mj-lt"/>
              </a:endParaRPr>
            </a:p>
          </p:txBody>
        </p:sp>
      </p:grpSp>
      <p:sp>
        <p:nvSpPr>
          <p:cNvPr id="28" name="Título 3"/>
          <p:cNvSpPr>
            <a:spLocks noGrp="1"/>
          </p:cNvSpPr>
          <p:nvPr>
            <p:ph type="title"/>
          </p:nvPr>
        </p:nvSpPr>
        <p:spPr>
          <a:xfrm>
            <a:off x="488671" y="285780"/>
            <a:ext cx="7477125" cy="663969"/>
          </a:xfrm>
        </p:spPr>
        <p:txBody>
          <a:bodyPr/>
          <a:lstStyle/>
          <a:p>
            <a:r>
              <a:rPr lang="en-US" sz="2800" dirty="0"/>
              <a:t>Management</a:t>
            </a:r>
            <a:r>
              <a:rPr lang="es-ES" sz="2800" dirty="0"/>
              <a:t> Standards</a:t>
            </a:r>
          </a:p>
        </p:txBody>
      </p:sp>
      <p:pic>
        <p:nvPicPr>
          <p:cNvPr id="29" name="Imagen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20300" y="5199692"/>
            <a:ext cx="827576" cy="1184690"/>
          </a:xfrm>
          <a:prstGeom prst="rect">
            <a:avLst/>
          </a:prstGeom>
        </p:spPr>
      </p:pic>
      <p:sp>
        <p:nvSpPr>
          <p:cNvPr id="23" name="Rectangle 2"/>
          <p:cNvSpPr txBox="1">
            <a:spLocks noChangeArrowheads="1"/>
          </p:cNvSpPr>
          <p:nvPr/>
        </p:nvSpPr>
        <p:spPr bwMode="auto">
          <a:xfrm>
            <a:off x="390562" y="949749"/>
            <a:ext cx="8357249" cy="42624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6600"/>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CC6600"/>
              </a:buClr>
              <a:buFont typeface="Tahoma" charset="0"/>
              <a:buChar char="-"/>
              <a:defRPr sz="2400">
                <a:solidFill>
                  <a:schemeClr val="tx1"/>
                </a:solidFill>
                <a:latin typeface="+mn-lt"/>
              </a:defRPr>
            </a:lvl2pPr>
            <a:lvl3pPr marL="1143000" indent="-228600" algn="l" rtl="0" eaLnBrk="1" fontAlgn="base" hangingPunct="1">
              <a:spcBef>
                <a:spcPct val="20000"/>
              </a:spcBef>
              <a:spcAft>
                <a:spcPct val="0"/>
              </a:spcAft>
              <a:buClr>
                <a:srgbClr val="CC6600"/>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CC6600"/>
              </a:buClr>
              <a:buFont typeface="Arial" charset="0"/>
              <a:buChar char="-"/>
              <a:defRPr sz="2400">
                <a:solidFill>
                  <a:schemeClr val="tx1"/>
                </a:solidFill>
                <a:latin typeface="+mn-lt"/>
              </a:defRPr>
            </a:lvl4pPr>
            <a:lvl5pPr marL="2057400" indent="-228600" algn="l" rtl="0" eaLnBrk="1" fontAlgn="base" hangingPunct="1">
              <a:spcBef>
                <a:spcPct val="20000"/>
              </a:spcBef>
              <a:spcAft>
                <a:spcPct val="0"/>
              </a:spcAft>
              <a:buClr>
                <a:srgbClr val="CC6600"/>
              </a:buClr>
              <a:buFont typeface="Arial" charset="0"/>
              <a:buChar char="-"/>
              <a:defRPr sz="2400">
                <a:solidFill>
                  <a:schemeClr val="tx1"/>
                </a:solidFill>
                <a:latin typeface="+mn-lt"/>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450850" indent="-358775">
              <a:lnSpc>
                <a:spcPct val="20000"/>
              </a:lnSpc>
              <a:buClr>
                <a:schemeClr val="bg1"/>
              </a:buClr>
              <a:buFont typeface="Wingdings" pitchFamily="2" charset="2"/>
              <a:buChar char="Ø"/>
            </a:pPr>
            <a:endParaRPr lang="es-ES_tradnl" sz="1400" dirty="0" smtClean="0"/>
          </a:p>
          <a:p>
            <a:pPr marL="269875" indent="-177800">
              <a:spcBef>
                <a:spcPts val="300"/>
              </a:spcBef>
              <a:spcAft>
                <a:spcPts val="300"/>
              </a:spcAft>
              <a:buClr>
                <a:srgbClr val="FFCC66"/>
              </a:buClr>
              <a:buSzPct val="85000"/>
            </a:pPr>
            <a:r>
              <a:rPr lang="en-US" sz="1800" dirty="0" smtClean="0">
                <a:solidFill>
                  <a:srgbClr val="000000"/>
                </a:solidFill>
                <a:latin typeface="Arial" panose="020B0604020202020204" pitchFamily="34" charset="0"/>
                <a:cs typeface="Arial" panose="020B0604020202020204" pitchFamily="34" charset="0"/>
              </a:rPr>
              <a:t>Certificate for Quality Management System (ISO 9001) since 1994. </a:t>
            </a:r>
          </a:p>
          <a:p>
            <a:pPr marL="269875" indent="-177800">
              <a:spcBef>
                <a:spcPts val="300"/>
              </a:spcBef>
              <a:spcAft>
                <a:spcPts val="300"/>
              </a:spcAft>
              <a:buClr>
                <a:srgbClr val="FFCC66"/>
              </a:buClr>
              <a:buSzPct val="85000"/>
            </a:pPr>
            <a:r>
              <a:rPr lang="en-US" sz="1800" dirty="0" smtClean="0">
                <a:latin typeface="Arial" panose="020B0604020202020204" pitchFamily="34" charset="0"/>
                <a:cs typeface="Arial" panose="020B0604020202020204" pitchFamily="34" charset="0"/>
              </a:rPr>
              <a:t>Certificate for Environmental Management System (ISO 14001) since 1998. </a:t>
            </a:r>
          </a:p>
          <a:p>
            <a:pPr marL="269875" indent="-177800">
              <a:spcBef>
                <a:spcPts val="300"/>
              </a:spcBef>
              <a:spcAft>
                <a:spcPts val="300"/>
              </a:spcAft>
              <a:buClr>
                <a:srgbClr val="FFCC66"/>
              </a:buClr>
              <a:buSzPct val="85000"/>
            </a:pPr>
            <a:r>
              <a:rPr lang="en-US" sz="1800" dirty="0" smtClean="0">
                <a:latin typeface="Arial" panose="020B0604020202020204" pitchFamily="34" charset="0"/>
                <a:cs typeface="Arial" panose="020B0604020202020204" pitchFamily="34" charset="0"/>
              </a:rPr>
              <a:t>Registered in the European System Eco-Management and Audit Scheme (EMAS) since 1999. </a:t>
            </a:r>
          </a:p>
          <a:p>
            <a:pPr marL="269875" indent="-177800">
              <a:spcBef>
                <a:spcPts val="300"/>
              </a:spcBef>
              <a:spcAft>
                <a:spcPts val="300"/>
              </a:spcAft>
              <a:buClr>
                <a:srgbClr val="FFCC66"/>
              </a:buClr>
              <a:buSzPct val="85000"/>
            </a:pPr>
            <a:r>
              <a:rPr lang="en-US" sz="1800" dirty="0" smtClean="0">
                <a:latin typeface="Arial" panose="020B0604020202020204" pitchFamily="34" charset="0"/>
                <a:cs typeface="Arial" panose="020B0604020202020204" pitchFamily="34" charset="0"/>
              </a:rPr>
              <a:t>All Atlantic Copper technologies and processes are Best Available Techniques (BAT) as per EU Directive 96/61 IPPC.</a:t>
            </a:r>
          </a:p>
          <a:p>
            <a:pPr marL="269875" indent="-177800">
              <a:spcBef>
                <a:spcPts val="300"/>
              </a:spcBef>
              <a:spcAft>
                <a:spcPts val="300"/>
              </a:spcAft>
              <a:buClr>
                <a:srgbClr val="FFCC66"/>
              </a:buClr>
              <a:buSzPct val="85000"/>
            </a:pPr>
            <a:r>
              <a:rPr lang="en-US" sz="1800" dirty="0" smtClean="0">
                <a:latin typeface="Arial" panose="020B0604020202020204" pitchFamily="34" charset="0"/>
                <a:cs typeface="Arial" panose="020B0604020202020204" pitchFamily="34" charset="0"/>
              </a:rPr>
              <a:t>IPPC Integrated Environmental Permit (AAI) awarded November 2007.</a:t>
            </a:r>
          </a:p>
          <a:p>
            <a:pPr marL="269875" indent="-177800">
              <a:spcBef>
                <a:spcPts val="300"/>
              </a:spcBef>
              <a:spcAft>
                <a:spcPts val="300"/>
              </a:spcAft>
              <a:buClr>
                <a:srgbClr val="FFCC66"/>
              </a:buClr>
              <a:buSzPct val="85000"/>
            </a:pPr>
            <a:r>
              <a:rPr lang="en-US" sz="1800" dirty="0" smtClean="0">
                <a:latin typeface="Arial" panose="020B0604020202020204" pitchFamily="34" charset="0"/>
                <a:cs typeface="Arial" panose="020B0604020202020204" pitchFamily="34" charset="0"/>
              </a:rPr>
              <a:t>Certificate for OHSAS Safety Management System (ISO 18001) since 2011. </a:t>
            </a:r>
          </a:p>
          <a:p>
            <a:pPr marL="269875" indent="-177800">
              <a:spcBef>
                <a:spcPts val="300"/>
              </a:spcBef>
              <a:spcAft>
                <a:spcPts val="300"/>
              </a:spcAft>
              <a:buClr>
                <a:srgbClr val="FFCC66"/>
              </a:buClr>
              <a:buSzPct val="85000"/>
            </a:pPr>
            <a:r>
              <a:rPr lang="en-US" sz="1800" dirty="0" smtClean="0">
                <a:latin typeface="Arial" panose="020B0604020202020204" pitchFamily="34" charset="0"/>
                <a:cs typeface="Arial" panose="020B0604020202020204" pitchFamily="34" charset="0"/>
              </a:rPr>
              <a:t>Certificate for Energy Management System (ISO 50001) since 2011.</a:t>
            </a:r>
          </a:p>
          <a:p>
            <a:pPr marL="269875" indent="-177800">
              <a:spcBef>
                <a:spcPts val="300"/>
              </a:spcBef>
              <a:spcAft>
                <a:spcPts val="300"/>
              </a:spcAft>
              <a:buClr>
                <a:srgbClr val="FFCC66"/>
              </a:buClr>
              <a:buSzPct val="85000"/>
            </a:pPr>
            <a:r>
              <a:rPr lang="en-US" sz="1800" dirty="0" smtClean="0">
                <a:latin typeface="Arial" panose="020B0604020202020204" pitchFamily="34" charset="0"/>
                <a:cs typeface="Arial" panose="020B0604020202020204" pitchFamily="34" charset="0"/>
              </a:rPr>
              <a:t>Certificate IQNet SR10:2015 Social Responsibility Management </a:t>
            </a:r>
            <a:r>
              <a:rPr lang="en-US" sz="1800" dirty="0">
                <a:latin typeface="Arial" panose="020B0604020202020204" pitchFamily="34" charset="0"/>
                <a:cs typeface="Arial" panose="020B0604020202020204" pitchFamily="34" charset="0"/>
              </a:rPr>
              <a:t>System since </a:t>
            </a:r>
            <a:r>
              <a:rPr lang="en-US" sz="1800" dirty="0" smtClean="0">
                <a:latin typeface="Arial" panose="020B0604020202020204" pitchFamily="34" charset="0"/>
                <a:cs typeface="Arial" panose="020B0604020202020204" pitchFamily="34" charset="0"/>
              </a:rPr>
              <a:t>2014.</a:t>
            </a:r>
          </a:p>
          <a:p>
            <a:pPr marL="269875" indent="-177800">
              <a:spcBef>
                <a:spcPts val="300"/>
              </a:spcBef>
              <a:spcAft>
                <a:spcPts val="300"/>
              </a:spcAft>
              <a:buClr>
                <a:srgbClr val="FFCC66"/>
              </a:buClr>
              <a:buSzPct val="85000"/>
            </a:pPr>
            <a:r>
              <a:rPr lang="en-US" sz="1800" dirty="0">
                <a:latin typeface="Arial" panose="020B0604020202020204" pitchFamily="34" charset="0"/>
                <a:cs typeface="Arial" panose="020B0604020202020204" pitchFamily="34" charset="0"/>
              </a:rPr>
              <a:t>Certificate as Healthy Company since 2018</a:t>
            </a:r>
            <a:r>
              <a:rPr lang="es-ES" sz="1800" dirty="0">
                <a:latin typeface="Arial" panose="020B0604020202020204" pitchFamily="34" charset="0"/>
                <a:cs typeface="Arial" panose="020B0604020202020204" pitchFamily="34" charset="0"/>
              </a:rPr>
              <a:t> (AENOR RP-CSG-033).</a:t>
            </a:r>
            <a:endParaRPr lang="en-US" sz="1800" dirty="0" smtClean="0">
              <a:latin typeface="Arial" panose="020B0604020202020204" pitchFamily="34" charset="0"/>
              <a:cs typeface="Arial" panose="020B0604020202020204" pitchFamily="34" charset="0"/>
            </a:endParaRPr>
          </a:p>
          <a:p>
            <a:pPr marL="92075" indent="0">
              <a:spcBef>
                <a:spcPts val="300"/>
              </a:spcBef>
              <a:spcAft>
                <a:spcPts val="300"/>
              </a:spcAft>
              <a:buClr>
                <a:srgbClr val="FFCC66"/>
              </a:buClr>
              <a:buSzPct val="85000"/>
              <a:buNone/>
            </a:pPr>
            <a:endParaRPr lang="es-ES" dirty="0" smtClean="0"/>
          </a:p>
          <a:p>
            <a:pPr marL="269875" indent="-177800">
              <a:spcBef>
                <a:spcPts val="300"/>
              </a:spcBef>
              <a:spcAft>
                <a:spcPts val="300"/>
              </a:spcAft>
              <a:buClr>
                <a:srgbClr val="FFCC66"/>
              </a:buClr>
              <a:buSzPct val="85000"/>
            </a:pPr>
            <a:endParaRPr lang="es-ES_tradnl" sz="1800" dirty="0" smtClean="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12"/>
          <a:stretch>
            <a:fillRect/>
          </a:stretch>
        </p:blipFill>
        <p:spPr>
          <a:xfrm>
            <a:off x="7513167" y="5212151"/>
            <a:ext cx="1001209" cy="1145403"/>
          </a:xfrm>
          <a:prstGeom prst="rect">
            <a:avLst/>
          </a:prstGeom>
        </p:spPr>
      </p:pic>
      <p:pic>
        <p:nvPicPr>
          <p:cNvPr id="4" name="Imagen 3"/>
          <p:cNvPicPr>
            <a:picLocks noChangeAspect="1"/>
          </p:cNvPicPr>
          <p:nvPr/>
        </p:nvPicPr>
        <p:blipFill>
          <a:blip r:embed="rId13"/>
          <a:stretch>
            <a:fillRect/>
          </a:stretch>
        </p:blipFill>
        <p:spPr>
          <a:xfrm>
            <a:off x="6291967" y="5191375"/>
            <a:ext cx="1015369" cy="1133664"/>
          </a:xfrm>
          <a:prstGeom prst="rect">
            <a:avLst/>
          </a:prstGeom>
        </p:spPr>
      </p:pic>
      <p:sp>
        <p:nvSpPr>
          <p:cNvPr id="5" name="Marcador de número de diapositiva 4"/>
          <p:cNvSpPr>
            <a:spLocks noGrp="1"/>
          </p:cNvSpPr>
          <p:nvPr>
            <p:ph type="sldNum" sz="quarter" idx="12"/>
          </p:nvPr>
        </p:nvSpPr>
        <p:spPr/>
        <p:txBody>
          <a:bodyPr/>
          <a:lstStyle/>
          <a:p>
            <a:pPr>
              <a:defRPr/>
            </a:pPr>
            <a:fld id="{0966DC23-5D75-4E55-94E0-8AC9A57DBD08}" type="slidenum">
              <a:rPr lang="en-US" smtClean="0"/>
              <a:pPr>
                <a:defRPr/>
              </a:pPr>
              <a:t>10</a:t>
            </a:fld>
            <a:endParaRPr lang="en-US" dirty="0"/>
          </a:p>
        </p:txBody>
      </p:sp>
    </p:spTree>
    <p:extLst>
      <p:ext uri="{BB962C8B-B14F-4D97-AF65-F5344CB8AC3E}">
        <p14:creationId xmlns:p14="http://schemas.microsoft.com/office/powerpoint/2010/main" val="29729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0966DC23-5D75-4E55-94E0-8AC9A57DBD08}" type="slidenum">
              <a:rPr lang="en-US" smtClean="0"/>
              <a:pPr>
                <a:defRPr/>
              </a:pPr>
              <a:t>11</a:t>
            </a:fld>
            <a:endParaRPr lang="en-US" dirty="0"/>
          </a:p>
        </p:txBody>
      </p:sp>
      <p:sp>
        <p:nvSpPr>
          <p:cNvPr id="4" name="Marcador de contenido 2"/>
          <p:cNvSpPr txBox="1">
            <a:spLocks/>
          </p:cNvSpPr>
          <p:nvPr/>
        </p:nvSpPr>
        <p:spPr bwMode="auto">
          <a:xfrm>
            <a:off x="192903" y="1609156"/>
            <a:ext cx="3565058" cy="4367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BBB3"/>
              </a:buClr>
              <a:buFont typeface="Wingdings" panose="05000000000000000000" pitchFamily="2" charset="2"/>
              <a:buChar char="§"/>
              <a:defRPr sz="2400" b="1" baseline="0">
                <a:solidFill>
                  <a:schemeClr val="tx1"/>
                </a:solidFill>
                <a:latin typeface="Franklin Gothic Book" panose="020B0503020102020204" pitchFamily="34" charset="0"/>
                <a:ea typeface="+mn-ea"/>
                <a:cs typeface="+mn-cs"/>
              </a:defRPr>
            </a:lvl1pPr>
            <a:lvl2pPr marL="746125" indent="-288925" algn="l" defTabSz="858838" rtl="0" eaLnBrk="1" fontAlgn="base" hangingPunct="1">
              <a:spcBef>
                <a:spcPct val="20000"/>
              </a:spcBef>
              <a:spcAft>
                <a:spcPct val="0"/>
              </a:spcAft>
              <a:buClr>
                <a:srgbClr val="00BBB3"/>
              </a:buClr>
              <a:buFont typeface="Arial" panose="020B0604020202020204" pitchFamily="34" charset="0"/>
              <a:buChar char="•"/>
              <a:defRPr sz="2400" b="1">
                <a:solidFill>
                  <a:schemeClr val="tx1"/>
                </a:solidFill>
                <a:latin typeface="Franklin Gothic Book" panose="020B0503020102020204" pitchFamily="34" charset="0"/>
              </a:defRPr>
            </a:lvl2pPr>
            <a:lvl3pPr marL="1143000" indent="-228600" algn="l" rtl="0" eaLnBrk="1" fontAlgn="base" hangingPunct="1">
              <a:spcBef>
                <a:spcPct val="20000"/>
              </a:spcBef>
              <a:spcAft>
                <a:spcPct val="0"/>
              </a:spcAft>
              <a:buClr>
                <a:srgbClr val="00BBB3"/>
              </a:buClr>
              <a:buFont typeface="Franklin Gothic Book" panose="020B0503020102020204" pitchFamily="34" charset="0"/>
              <a:buChar char="-"/>
              <a:defRPr sz="2400" b="1">
                <a:solidFill>
                  <a:schemeClr val="tx1"/>
                </a:solidFill>
                <a:latin typeface="Franklin Gothic Book" panose="020B0503020102020204" pitchFamily="34" charset="0"/>
              </a:defRPr>
            </a:lvl3pPr>
            <a:lvl4pPr marL="16002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4pPr>
            <a:lvl5pPr marL="20574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0" indent="0">
              <a:spcAft>
                <a:spcPts val="600"/>
              </a:spcAft>
              <a:buNone/>
            </a:pPr>
            <a:r>
              <a:rPr lang="en-US" sz="3600" kern="0" dirty="0" smtClean="0">
                <a:solidFill>
                  <a:schemeClr val="bg1"/>
                </a:solidFill>
                <a:latin typeface="Cooper Black" panose="0208090404030B020404" pitchFamily="18" charset="0"/>
              </a:rPr>
              <a:t>INDEX</a:t>
            </a:r>
          </a:p>
          <a:p>
            <a:pPr marL="0" indent="0">
              <a:spcAft>
                <a:spcPts val="600"/>
              </a:spcAft>
              <a:buNone/>
            </a:pPr>
            <a:endParaRPr lang="en-US" sz="2200" kern="0" dirty="0" smtClean="0">
              <a:solidFill>
                <a:schemeClr val="bg1"/>
              </a:solidFill>
              <a:latin typeface="Cooper Black" panose="0208090404030B020404" pitchFamily="18" charset="0"/>
            </a:endParaRPr>
          </a:p>
          <a:p>
            <a:pPr>
              <a:spcAft>
                <a:spcPts val="600"/>
              </a:spcAft>
              <a:buFont typeface="Wingdings" panose="05000000000000000000" pitchFamily="2" charset="2"/>
              <a:buChar char="q"/>
            </a:pPr>
            <a:r>
              <a:rPr lang="en-US" sz="2200" kern="0" dirty="0" smtClean="0">
                <a:solidFill>
                  <a:schemeClr val="bg2">
                    <a:lumMod val="60000"/>
                    <a:lumOff val="40000"/>
                  </a:schemeClr>
                </a:solidFill>
              </a:rPr>
              <a:t>Atlantic Copper overview</a:t>
            </a:r>
          </a:p>
          <a:p>
            <a:pPr>
              <a:spcAft>
                <a:spcPts val="600"/>
              </a:spcAft>
              <a:buFont typeface="Wingdings" panose="05000000000000000000" pitchFamily="2" charset="2"/>
              <a:buChar char="q"/>
            </a:pPr>
            <a:r>
              <a:rPr lang="en-US" sz="2200" kern="0" dirty="0" smtClean="0">
                <a:solidFill>
                  <a:schemeClr val="bg1"/>
                </a:solidFill>
              </a:rPr>
              <a:t>Project background</a:t>
            </a:r>
          </a:p>
          <a:p>
            <a:pPr>
              <a:spcAft>
                <a:spcPts val="600"/>
              </a:spcAft>
              <a:buFont typeface="Wingdings" panose="05000000000000000000" pitchFamily="2" charset="2"/>
              <a:buChar char="q"/>
            </a:pPr>
            <a:r>
              <a:rPr lang="en-US" sz="2200" kern="0" dirty="0" smtClean="0">
                <a:solidFill>
                  <a:schemeClr val="bg2">
                    <a:lumMod val="60000"/>
                    <a:lumOff val="40000"/>
                  </a:schemeClr>
                </a:solidFill>
              </a:rPr>
              <a:t>Pilot plant test</a:t>
            </a:r>
          </a:p>
          <a:p>
            <a:pPr>
              <a:spcAft>
                <a:spcPts val="600"/>
              </a:spcAft>
              <a:buFont typeface="Wingdings" panose="05000000000000000000" pitchFamily="2" charset="2"/>
              <a:buChar char="q"/>
            </a:pPr>
            <a:r>
              <a:rPr lang="en-US" sz="2200" kern="0" dirty="0" smtClean="0">
                <a:solidFill>
                  <a:schemeClr val="bg2">
                    <a:lumMod val="60000"/>
                    <a:lumOff val="40000"/>
                  </a:schemeClr>
                </a:solidFill>
              </a:rPr>
              <a:t>Conclusion</a:t>
            </a:r>
          </a:p>
        </p:txBody>
      </p:sp>
    </p:spTree>
    <p:extLst>
      <p:ext uri="{BB962C8B-B14F-4D97-AF65-F5344CB8AC3E}">
        <p14:creationId xmlns:p14="http://schemas.microsoft.com/office/powerpoint/2010/main" val="300508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151" y="195481"/>
            <a:ext cx="7993732" cy="789420"/>
          </a:xfrm>
        </p:spPr>
        <p:txBody>
          <a:bodyPr/>
          <a:lstStyle/>
          <a:p>
            <a:r>
              <a:rPr lang="en-US" sz="3200" dirty="0" smtClean="0"/>
              <a:t>Copper slags (iron silicate) </a:t>
            </a:r>
            <a:endParaRPr lang="en-US" sz="3200" dirty="0"/>
          </a:p>
        </p:txBody>
      </p:sp>
      <p:sp>
        <p:nvSpPr>
          <p:cNvPr id="4" name="Slide Number Placeholder 3"/>
          <p:cNvSpPr>
            <a:spLocks noGrp="1"/>
          </p:cNvSpPr>
          <p:nvPr>
            <p:ph type="sldNum" sz="quarter" idx="4294967295"/>
          </p:nvPr>
        </p:nvSpPr>
        <p:spPr/>
        <p:txBody>
          <a:bodyPr/>
          <a:lstStyle/>
          <a:p>
            <a:pPr>
              <a:defRPr/>
            </a:pPr>
            <a:fld id="{0966DC23-5D75-4E55-94E0-8AC9A57DBD08}" type="slidenum">
              <a:rPr lang="en-US" smtClean="0"/>
              <a:pPr>
                <a:defRPr/>
              </a:pPr>
              <a:t>12</a:t>
            </a:fld>
            <a:endParaRPr lang="en-US" dirty="0"/>
          </a:p>
        </p:txBody>
      </p:sp>
      <p:pic>
        <p:nvPicPr>
          <p:cNvPr id="5" name="Picture 4"/>
          <p:cNvPicPr>
            <a:picLocks noChangeAspect="1"/>
          </p:cNvPicPr>
          <p:nvPr/>
        </p:nvPicPr>
        <p:blipFill>
          <a:blip r:embed="rId3"/>
          <a:stretch>
            <a:fillRect/>
          </a:stretch>
        </p:blipFill>
        <p:spPr>
          <a:xfrm>
            <a:off x="0" y="1120494"/>
            <a:ext cx="4226852" cy="3135621"/>
          </a:xfrm>
          <a:prstGeom prst="rect">
            <a:avLst/>
          </a:prstGeom>
        </p:spPr>
      </p:pic>
      <p:sp>
        <p:nvSpPr>
          <p:cNvPr id="6" name="Rectangle 5"/>
          <p:cNvSpPr/>
          <p:nvPr/>
        </p:nvSpPr>
        <p:spPr>
          <a:xfrm>
            <a:off x="4225296" y="984901"/>
            <a:ext cx="4908587" cy="4185761"/>
          </a:xfrm>
          <a:prstGeom prst="rect">
            <a:avLst/>
          </a:prstGeom>
        </p:spPr>
        <p:txBody>
          <a:bodyPr wrap="square">
            <a:spAutoFit/>
          </a:bodyPr>
          <a:lstStyle/>
          <a:p>
            <a:pPr marL="285750" indent="-285750">
              <a:buFont typeface="Wingdings" panose="05000000000000000000" pitchFamily="2" charset="2"/>
              <a:buChar char="ü"/>
            </a:pPr>
            <a:r>
              <a:rPr lang="en-GB" sz="1400" dirty="0"/>
              <a:t>The European copper sector generates approximately 5 million tons of iron silicates </a:t>
            </a:r>
            <a:r>
              <a:rPr lang="en-GB" sz="1400" dirty="0" smtClean="0"/>
              <a:t>during copper production by  the pyrometallurgical route, </a:t>
            </a:r>
            <a:r>
              <a:rPr lang="en-GB" sz="1400" dirty="0"/>
              <a:t>containing valuable metals and other compounds. </a:t>
            </a:r>
            <a:endParaRPr lang="es-ES" sz="1400" dirty="0" smtClean="0"/>
          </a:p>
          <a:p>
            <a:pPr marL="285750" indent="-285750">
              <a:buFont typeface="Wingdings" panose="05000000000000000000" pitchFamily="2" charset="2"/>
              <a:buChar char="ü"/>
            </a:pPr>
            <a:r>
              <a:rPr lang="en-GB" sz="1400" dirty="0" smtClean="0"/>
              <a:t>Traditionally</a:t>
            </a:r>
            <a:r>
              <a:rPr lang="en-GB" sz="1400" dirty="0"/>
              <a:t>, copper slags were considered as undesirable “waste” materials that had to be discarded at an additional cost. </a:t>
            </a:r>
          </a:p>
          <a:p>
            <a:pPr marL="285750" indent="-285750">
              <a:buFont typeface="Wingdings" panose="05000000000000000000" pitchFamily="2" charset="2"/>
              <a:buChar char="ü"/>
            </a:pPr>
            <a:r>
              <a:rPr lang="en-GB" sz="1400" dirty="0" smtClean="0"/>
              <a:t>This </a:t>
            </a:r>
            <a:r>
              <a:rPr lang="en-GB" sz="1400" dirty="0"/>
              <a:t>material is considered a product by Atlantic Copper because </a:t>
            </a:r>
            <a:r>
              <a:rPr lang="en-GB" sz="1400" dirty="0" smtClean="0"/>
              <a:t>it can </a:t>
            </a:r>
            <a:r>
              <a:rPr lang="en-GB" sz="1400" dirty="0"/>
              <a:t>be used  </a:t>
            </a:r>
            <a:r>
              <a:rPr lang="en-GB" sz="1400" dirty="0" smtClean="0"/>
              <a:t>for several </a:t>
            </a:r>
            <a:r>
              <a:rPr lang="en-GB" sz="1400" dirty="0"/>
              <a:t>applications in the construction sector (but it has a low value in the market</a:t>
            </a:r>
            <a:r>
              <a:rPr lang="en-GB" sz="1400" dirty="0" smtClean="0"/>
              <a:t>).</a:t>
            </a:r>
          </a:p>
          <a:p>
            <a:pPr marL="285750" indent="-285750">
              <a:buFont typeface="Wingdings" panose="05000000000000000000" pitchFamily="2" charset="2"/>
              <a:buChar char="ü"/>
            </a:pPr>
            <a:r>
              <a:rPr lang="en-US" sz="1400" dirty="0" smtClean="0"/>
              <a:t>There </a:t>
            </a:r>
            <a:r>
              <a:rPr lang="en-US" sz="1400" dirty="0"/>
              <a:t>are significant environmental, operational and economic </a:t>
            </a:r>
            <a:r>
              <a:rPr lang="en-US" sz="1400" b="1" dirty="0"/>
              <a:t>challenges </a:t>
            </a:r>
            <a:r>
              <a:rPr lang="en-US" sz="1400" dirty="0" smtClean="0"/>
              <a:t>like </a:t>
            </a:r>
            <a:r>
              <a:rPr lang="en-US" sz="1400" b="1" dirty="0"/>
              <a:t>Water consumption and wastewater generation, Energy loss </a:t>
            </a:r>
            <a:r>
              <a:rPr lang="en-US" sz="1400" b="1" dirty="0" smtClean="0"/>
              <a:t>, </a:t>
            </a:r>
            <a:r>
              <a:rPr lang="en-US" sz="1400" b="1" dirty="0"/>
              <a:t>Limited </a:t>
            </a:r>
            <a:r>
              <a:rPr lang="en-US" sz="1400" b="1" dirty="0" smtClean="0"/>
              <a:t>Valorisation (</a:t>
            </a:r>
            <a:r>
              <a:rPr lang="en-US" sz="1400" dirty="0"/>
              <a:t>the water-granulated slag has a </a:t>
            </a:r>
            <a:r>
              <a:rPr lang="en-US" sz="1400" b="1" dirty="0"/>
              <a:t>low market value)</a:t>
            </a:r>
            <a:r>
              <a:rPr lang="en-US" sz="1400" dirty="0"/>
              <a:t>. Technical standards are highly restrictive, and the inclusion of a new material into existing standards is not easy to implement.</a:t>
            </a:r>
            <a:endParaRPr lang="es-ES" sz="1400" dirty="0"/>
          </a:p>
          <a:p>
            <a:r>
              <a:rPr lang="en-US" sz="1400" dirty="0"/>
              <a:t> </a:t>
            </a:r>
            <a:endParaRPr lang="es-ES" sz="1400" dirty="0"/>
          </a:p>
          <a:p>
            <a:pPr marL="285750" indent="-285750">
              <a:buFont typeface="Wingdings" panose="05000000000000000000" pitchFamily="2" charset="2"/>
              <a:buChar char="ü"/>
            </a:pPr>
            <a:endParaRPr lang="es-ES" sz="1400" dirty="0"/>
          </a:p>
        </p:txBody>
      </p:sp>
      <p:sp>
        <p:nvSpPr>
          <p:cNvPr id="44" name="Rectangle 43"/>
          <p:cNvSpPr/>
          <p:nvPr/>
        </p:nvSpPr>
        <p:spPr>
          <a:xfrm>
            <a:off x="2814260" y="4890694"/>
            <a:ext cx="3191147" cy="1477328"/>
          </a:xfrm>
          <a:prstGeom prst="rect">
            <a:avLst/>
          </a:prstGeom>
        </p:spPr>
        <p:txBody>
          <a:bodyPr wrap="square">
            <a:spAutoFit/>
          </a:bodyPr>
          <a:lstStyle/>
          <a:p>
            <a:pPr algn="ctr"/>
            <a:r>
              <a:rPr lang="en-US" dirty="0" smtClean="0"/>
              <a:t>There is an </a:t>
            </a:r>
            <a:r>
              <a:rPr lang="en-US" dirty="0"/>
              <a:t>innovative technology </a:t>
            </a:r>
            <a:r>
              <a:rPr lang="en-US" dirty="0" smtClean="0"/>
              <a:t> </a:t>
            </a:r>
            <a:r>
              <a:rPr lang="en-US" dirty="0"/>
              <a:t>to produce the copper </a:t>
            </a:r>
            <a:r>
              <a:rPr lang="en-US" dirty="0" smtClean="0"/>
              <a:t>slag in a more sustainable and environmentally friendly way </a:t>
            </a:r>
            <a:endParaRPr lang="es-ES" dirty="0"/>
          </a:p>
        </p:txBody>
      </p:sp>
      <p:pic>
        <p:nvPicPr>
          <p:cNvPr id="7" name="Picture 6"/>
          <p:cNvPicPr>
            <a:picLocks noChangeAspect="1"/>
          </p:cNvPicPr>
          <p:nvPr/>
        </p:nvPicPr>
        <p:blipFill>
          <a:blip r:embed="rId4"/>
          <a:stretch>
            <a:fillRect/>
          </a:stretch>
        </p:blipFill>
        <p:spPr>
          <a:xfrm>
            <a:off x="235133" y="4681235"/>
            <a:ext cx="2466975" cy="1619250"/>
          </a:xfrm>
          <a:prstGeom prst="rect">
            <a:avLst/>
          </a:prstGeom>
        </p:spPr>
      </p:pic>
      <p:pic>
        <p:nvPicPr>
          <p:cNvPr id="9" name="Picture 8"/>
          <p:cNvPicPr>
            <a:picLocks noChangeAspect="1"/>
          </p:cNvPicPr>
          <p:nvPr/>
        </p:nvPicPr>
        <p:blipFill>
          <a:blip r:embed="rId5"/>
          <a:stretch>
            <a:fillRect/>
          </a:stretch>
        </p:blipFill>
        <p:spPr>
          <a:xfrm>
            <a:off x="6176062" y="4666947"/>
            <a:ext cx="2571750" cy="1647825"/>
          </a:xfrm>
          <a:prstGeom prst="rect">
            <a:avLst/>
          </a:prstGeom>
        </p:spPr>
      </p:pic>
    </p:spTree>
    <p:extLst>
      <p:ext uri="{BB962C8B-B14F-4D97-AF65-F5344CB8AC3E}">
        <p14:creationId xmlns:p14="http://schemas.microsoft.com/office/powerpoint/2010/main" val="1603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8"/>
          <p:cNvSpPr>
            <a:spLocks noChangeArrowheads="1"/>
          </p:cNvSpPr>
          <p:nvPr/>
        </p:nvSpPr>
        <p:spPr bwMode="auto">
          <a:xfrm>
            <a:off x="1446393" y="1073156"/>
            <a:ext cx="5651897"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1500" b="1" i="1" dirty="0">
                <a:solidFill>
                  <a:schemeClr val="bg1"/>
                </a:solidFill>
                <a:latin typeface="Tahoma" pitchFamily="34" charset="0"/>
              </a:rPr>
              <a:t>LIKELY BENEFITS </a:t>
            </a:r>
          </a:p>
        </p:txBody>
      </p:sp>
      <p:sp>
        <p:nvSpPr>
          <p:cNvPr id="71" name="8 CuadroTexto"/>
          <p:cNvSpPr txBox="1">
            <a:spLocks noChangeArrowheads="1"/>
          </p:cNvSpPr>
          <p:nvPr/>
        </p:nvSpPr>
        <p:spPr bwMode="auto">
          <a:xfrm>
            <a:off x="3132380" y="3756046"/>
            <a:ext cx="3232640" cy="830997"/>
          </a:xfrm>
          <a:prstGeom prst="rect">
            <a:avLst/>
          </a:prstGeom>
          <a:solidFill>
            <a:srgbClr val="92D050"/>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dirty="0">
                <a:solidFill>
                  <a:schemeClr val="accent2"/>
                </a:solidFill>
                <a:latin typeface="+mn-lt"/>
              </a:rPr>
              <a:t>DRY AIR GRANULATION</a:t>
            </a:r>
          </a:p>
          <a:p>
            <a:pPr algn="ctr" eaLnBrk="1" hangingPunct="1"/>
            <a:r>
              <a:rPr lang="en-GB" sz="1200" b="1" i="1" dirty="0" smtClean="0">
                <a:solidFill>
                  <a:schemeClr val="accent2"/>
                </a:solidFill>
                <a:latin typeface="+mn-lt"/>
              </a:rPr>
              <a:t>HATCH property technology  </a:t>
            </a:r>
          </a:p>
          <a:p>
            <a:pPr algn="ctr" eaLnBrk="1" hangingPunct="1"/>
            <a:r>
              <a:rPr lang="en-GB" dirty="0" smtClean="0">
                <a:solidFill>
                  <a:schemeClr val="accent2"/>
                </a:solidFill>
                <a:latin typeface="+mn-lt"/>
              </a:rPr>
              <a:t>(process to validate)</a:t>
            </a:r>
            <a:endParaRPr lang="en-GB" dirty="0">
              <a:solidFill>
                <a:schemeClr val="accent2"/>
              </a:solidFill>
              <a:latin typeface="+mn-lt"/>
            </a:endParaRPr>
          </a:p>
        </p:txBody>
      </p:sp>
      <p:grpSp>
        <p:nvGrpSpPr>
          <p:cNvPr id="9" name="Group 8"/>
          <p:cNvGrpSpPr/>
          <p:nvPr/>
        </p:nvGrpSpPr>
        <p:grpSpPr>
          <a:xfrm>
            <a:off x="4414545" y="4646293"/>
            <a:ext cx="4142939" cy="1964520"/>
            <a:chOff x="4418251" y="4784109"/>
            <a:chExt cx="4142939" cy="1964520"/>
          </a:xfrm>
        </p:grpSpPr>
        <p:pic>
          <p:nvPicPr>
            <p:cNvPr id="47" name="Picture 3" descr="horno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47" t="435" r="2977" b="-435"/>
            <a:stretch/>
          </p:blipFill>
          <p:spPr bwMode="auto">
            <a:xfrm>
              <a:off x="6420309" y="4906160"/>
              <a:ext cx="1290911" cy="87855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cxnSp>
          <p:nvCxnSpPr>
            <p:cNvPr id="51" name="30 Forma"/>
            <p:cNvCxnSpPr>
              <a:stCxn id="47" idx="1"/>
            </p:cNvCxnSpPr>
            <p:nvPr/>
          </p:nvCxnSpPr>
          <p:spPr>
            <a:xfrm rot="10800000" flipV="1">
              <a:off x="5325919" y="5345436"/>
              <a:ext cx="1094390" cy="299725"/>
            </a:xfrm>
            <a:prstGeom prst="bentConnector3">
              <a:avLst>
                <a:gd name="adj1" fmla="val 50000"/>
              </a:avLst>
            </a:prstGeom>
            <a:ln w="25400">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52" name="37 CuadroTexto"/>
            <p:cNvSpPr txBox="1">
              <a:spLocks noChangeArrowheads="1"/>
            </p:cNvSpPr>
            <p:nvPr/>
          </p:nvSpPr>
          <p:spPr bwMode="auto">
            <a:xfrm>
              <a:off x="5454326" y="4784109"/>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900" dirty="0"/>
                <a:t>Ferric silicate (slag) </a:t>
              </a:r>
              <a:endParaRPr lang="en-GB" sz="900" dirty="0" smtClean="0"/>
            </a:p>
            <a:p>
              <a:pPr algn="ctr" eaLnBrk="1" hangingPunct="1"/>
              <a:r>
                <a:rPr lang="en-GB" sz="900" dirty="0" smtClean="0"/>
                <a:t>1.3 </a:t>
              </a:r>
              <a:r>
                <a:rPr lang="en-GB" sz="900" dirty="0"/>
                <a:t>% Cu</a:t>
              </a:r>
            </a:p>
          </p:txBody>
        </p:sp>
        <p:graphicFrame>
          <p:nvGraphicFramePr>
            <p:cNvPr id="57" name="Object 219"/>
            <p:cNvGraphicFramePr>
              <a:graphicFrameLocks noChangeAspect="1"/>
            </p:cNvGraphicFramePr>
            <p:nvPr>
              <p:extLst/>
            </p:nvPr>
          </p:nvGraphicFramePr>
          <p:xfrm>
            <a:off x="6592046" y="5836095"/>
            <a:ext cx="912419" cy="912534"/>
          </p:xfrm>
          <a:graphic>
            <a:graphicData uri="http://schemas.openxmlformats.org/presentationml/2006/ole">
              <mc:AlternateContent xmlns:mc="http://schemas.openxmlformats.org/markup-compatibility/2006">
                <mc:Choice xmlns:v="urn:schemas-microsoft-com:vml" Requires="v">
                  <p:oleObj spid="_x0000_s3260" name="Fotografía de Photo Editor" r:id="rId5" imgW="9790476" imgH="7438095" progId="">
                    <p:embed/>
                  </p:oleObj>
                </mc:Choice>
                <mc:Fallback>
                  <p:oleObj name="Fotografía de Photo Editor" r:id="rId5" imgW="9790476" imgH="7438095" progId="">
                    <p:embed/>
                    <p:pic>
                      <p:nvPicPr>
                        <p:cNvPr id="57" name="Object 2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2046" y="5836095"/>
                          <a:ext cx="912419" cy="912534"/>
                        </a:xfrm>
                        <a:prstGeom prst="rect">
                          <a:avLst/>
                        </a:prstGeom>
                        <a:noFill/>
                        <a:ln w="9525">
                          <a:solidFill>
                            <a:srgbClr val="FFCC00"/>
                          </a:solidFill>
                          <a:miter lim="800000"/>
                          <a:headEnd/>
                          <a:tailEnd/>
                        </a:ln>
                        <a:extLst/>
                      </p:spPr>
                    </p:pic>
                  </p:oleObj>
                </mc:Fallback>
              </mc:AlternateContent>
            </a:graphicData>
          </a:graphic>
        </p:graphicFrame>
        <p:sp>
          <p:nvSpPr>
            <p:cNvPr id="58" name="37 CuadroTexto"/>
            <p:cNvSpPr txBox="1">
              <a:spLocks noChangeArrowheads="1"/>
            </p:cNvSpPr>
            <p:nvPr/>
          </p:nvSpPr>
          <p:spPr bwMode="auto">
            <a:xfrm>
              <a:off x="5609006" y="6042976"/>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900" dirty="0"/>
                <a:t>Ferric silicate (slag) </a:t>
              </a:r>
              <a:endParaRPr lang="en-GB" sz="900" dirty="0" smtClean="0"/>
            </a:p>
            <a:p>
              <a:pPr algn="ctr" eaLnBrk="1" hangingPunct="1"/>
              <a:r>
                <a:rPr lang="en-GB" sz="900" dirty="0" smtClean="0"/>
                <a:t>8% </a:t>
              </a:r>
              <a:r>
                <a:rPr lang="en-GB" sz="900" dirty="0"/>
                <a:t>Cu</a:t>
              </a:r>
            </a:p>
          </p:txBody>
        </p:sp>
        <p:cxnSp>
          <p:nvCxnSpPr>
            <p:cNvPr id="59" name="30 Forma"/>
            <p:cNvCxnSpPr/>
            <p:nvPr/>
          </p:nvCxnSpPr>
          <p:spPr>
            <a:xfrm rot="10800000">
              <a:off x="5325920" y="5836095"/>
              <a:ext cx="1283635" cy="185989"/>
            </a:xfrm>
            <a:prstGeom prst="bentConnector3">
              <a:avLst>
                <a:gd name="adj1" fmla="val 50000"/>
              </a:avLst>
            </a:prstGeom>
            <a:ln w="25400">
              <a:solidFill>
                <a:srgbClr val="C00000"/>
              </a:solidFill>
              <a:tailEnd type="arrow"/>
            </a:ln>
          </p:spPr>
          <p:style>
            <a:lnRef idx="1">
              <a:schemeClr val="accent2"/>
            </a:lnRef>
            <a:fillRef idx="0">
              <a:schemeClr val="accent2"/>
            </a:fillRef>
            <a:effectRef idx="0">
              <a:schemeClr val="accent2"/>
            </a:effectRef>
            <a:fontRef idx="minor">
              <a:schemeClr val="tx1"/>
            </a:fontRef>
          </p:style>
        </p:cxnSp>
        <p:pic>
          <p:nvPicPr>
            <p:cNvPr id="60" name="Picture 335"/>
            <p:cNvPicPr>
              <a:picLocks noChangeAspect="1" noChangeArrowheads="1"/>
            </p:cNvPicPr>
            <p:nvPr/>
          </p:nvPicPr>
          <p:blipFill>
            <a:blip r:embed="rId7" cstate="print"/>
            <a:srcRect/>
            <a:stretch>
              <a:fillRect/>
            </a:stretch>
          </p:blipFill>
          <p:spPr bwMode="auto">
            <a:xfrm>
              <a:off x="4418251" y="5178210"/>
              <a:ext cx="914804" cy="1008373"/>
            </a:xfrm>
            <a:prstGeom prst="rect">
              <a:avLst/>
            </a:prstGeom>
            <a:noFill/>
          </p:spPr>
        </p:pic>
        <p:sp>
          <p:nvSpPr>
            <p:cNvPr id="77" name="Text Box 373">
              <a:hlinkClick r:id="" action="ppaction://noaction"/>
            </p:cNvPr>
            <p:cNvSpPr txBox="1">
              <a:spLocks noChangeArrowheads="1"/>
            </p:cNvSpPr>
            <p:nvPr/>
          </p:nvSpPr>
          <p:spPr bwMode="auto">
            <a:xfrm>
              <a:off x="7865610" y="5016466"/>
              <a:ext cx="681597" cy="400110"/>
            </a:xfrm>
            <a:prstGeom prst="rect">
              <a:avLst/>
            </a:prstGeom>
            <a:solidFill>
              <a:schemeClr val="accent1">
                <a:alpha val="35000"/>
              </a:schemeClr>
            </a:solidFill>
            <a:ln w="9525">
              <a:noFill/>
              <a:miter lim="800000"/>
              <a:headEnd/>
              <a:tailEnd/>
            </a:ln>
            <a:effectLst/>
          </p:spPr>
          <p:txBody>
            <a:bodyPr wrap="none">
              <a:spAutoFit/>
            </a:bodyPr>
            <a:lstStyle/>
            <a:p>
              <a:r>
                <a:rPr lang="en-US" sz="1000" b="1" dirty="0" smtClean="0">
                  <a:solidFill>
                    <a:schemeClr val="tx2"/>
                  </a:solidFill>
                </a:rPr>
                <a:t>Flash </a:t>
              </a:r>
            </a:p>
            <a:p>
              <a:r>
                <a:rPr lang="en-US" sz="1000" b="1" dirty="0" smtClean="0">
                  <a:solidFill>
                    <a:schemeClr val="tx2"/>
                  </a:solidFill>
                </a:rPr>
                <a:t>Furnace</a:t>
              </a:r>
              <a:endParaRPr lang="en-US" sz="1000" b="1" dirty="0">
                <a:solidFill>
                  <a:schemeClr val="tx2"/>
                </a:solidFill>
              </a:endParaRPr>
            </a:p>
          </p:txBody>
        </p:sp>
        <p:sp>
          <p:nvSpPr>
            <p:cNvPr id="78" name="Text Box 373">
              <a:hlinkClick r:id="" action="ppaction://noaction"/>
            </p:cNvPr>
            <p:cNvSpPr txBox="1">
              <a:spLocks noChangeArrowheads="1"/>
            </p:cNvSpPr>
            <p:nvPr/>
          </p:nvSpPr>
          <p:spPr bwMode="auto">
            <a:xfrm>
              <a:off x="7736925" y="6128633"/>
              <a:ext cx="824265" cy="400110"/>
            </a:xfrm>
            <a:prstGeom prst="rect">
              <a:avLst/>
            </a:prstGeom>
            <a:solidFill>
              <a:schemeClr val="accent1">
                <a:alpha val="35000"/>
              </a:schemeClr>
            </a:solidFill>
            <a:ln w="9525">
              <a:noFill/>
              <a:miter lim="800000"/>
              <a:headEnd/>
              <a:tailEnd/>
            </a:ln>
            <a:effectLst/>
          </p:spPr>
          <p:txBody>
            <a:bodyPr wrap="none">
              <a:spAutoFit/>
            </a:bodyPr>
            <a:lstStyle/>
            <a:p>
              <a:r>
                <a:rPr lang="en-US" sz="1000" b="1" dirty="0" smtClean="0">
                  <a:solidFill>
                    <a:schemeClr val="tx2"/>
                  </a:solidFill>
                </a:rPr>
                <a:t>Converter </a:t>
              </a:r>
            </a:p>
            <a:p>
              <a:r>
                <a:rPr lang="en-US" sz="1000" b="1" dirty="0" smtClean="0">
                  <a:solidFill>
                    <a:schemeClr val="tx2"/>
                  </a:solidFill>
                </a:rPr>
                <a:t>Furnace</a:t>
              </a:r>
              <a:endParaRPr lang="en-US" sz="1000" b="1" dirty="0">
                <a:solidFill>
                  <a:schemeClr val="tx2"/>
                </a:solidFill>
              </a:endParaRPr>
            </a:p>
          </p:txBody>
        </p:sp>
      </p:grpSp>
      <p:sp>
        <p:nvSpPr>
          <p:cNvPr id="73" name="8 CuadroTexto"/>
          <p:cNvSpPr txBox="1">
            <a:spLocks noChangeArrowheads="1"/>
          </p:cNvSpPr>
          <p:nvPr/>
        </p:nvSpPr>
        <p:spPr bwMode="auto">
          <a:xfrm>
            <a:off x="2664972" y="347819"/>
            <a:ext cx="3582103" cy="584775"/>
          </a:xfrm>
          <a:prstGeom prst="rect">
            <a:avLst/>
          </a:prstGeom>
          <a:solidFill>
            <a:srgbClr val="92D050"/>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600" dirty="0" smtClean="0">
                <a:solidFill>
                  <a:schemeClr val="accent2"/>
                </a:solidFill>
                <a:latin typeface="+mn-lt"/>
              </a:rPr>
              <a:t>WATER GRANULATION </a:t>
            </a:r>
          </a:p>
          <a:p>
            <a:pPr algn="ctr" eaLnBrk="1" hangingPunct="1"/>
            <a:r>
              <a:rPr lang="en-GB" sz="1600" dirty="0" smtClean="0">
                <a:solidFill>
                  <a:schemeClr val="accent2"/>
                </a:solidFill>
                <a:latin typeface="+mn-lt"/>
              </a:rPr>
              <a:t>(current process)</a:t>
            </a:r>
            <a:endParaRPr lang="en-GB" sz="1600" dirty="0">
              <a:solidFill>
                <a:schemeClr val="accent2"/>
              </a:solidFill>
              <a:latin typeface="+mn-lt"/>
            </a:endParaRPr>
          </a:p>
        </p:txBody>
      </p:sp>
      <p:sp>
        <p:nvSpPr>
          <p:cNvPr id="45" name="24 CuadroTexto"/>
          <p:cNvSpPr txBox="1">
            <a:spLocks noChangeArrowheads="1"/>
          </p:cNvSpPr>
          <p:nvPr/>
        </p:nvSpPr>
        <p:spPr bwMode="auto">
          <a:xfrm>
            <a:off x="3991408" y="2539536"/>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900" dirty="0"/>
              <a:t>Ferric silicate (slag)            </a:t>
            </a:r>
            <a:r>
              <a:rPr lang="en-GB" sz="900" dirty="0" smtClean="0"/>
              <a:t>0,8-1 </a:t>
            </a:r>
            <a:r>
              <a:rPr lang="en-GB" sz="900" dirty="0"/>
              <a:t>% Cu</a:t>
            </a:r>
          </a:p>
        </p:txBody>
      </p:sp>
      <p:pic>
        <p:nvPicPr>
          <p:cNvPr id="36" name="Picture 717"/>
          <p:cNvPicPr>
            <a:picLocks noChangeAspect="1" noChangeArrowheads="1"/>
          </p:cNvPicPr>
          <p:nvPr/>
        </p:nvPicPr>
        <p:blipFill>
          <a:blip r:embed="rId8" cstate="print"/>
          <a:srcRect/>
          <a:stretch>
            <a:fillRect/>
          </a:stretch>
        </p:blipFill>
        <p:spPr bwMode="auto">
          <a:xfrm>
            <a:off x="3934811" y="1768644"/>
            <a:ext cx="888253" cy="725347"/>
          </a:xfrm>
          <a:prstGeom prst="rect">
            <a:avLst/>
          </a:prstGeom>
          <a:noFill/>
          <a:ln w="9525">
            <a:noFill/>
            <a:miter lim="800000"/>
            <a:headEnd/>
            <a:tailEnd/>
          </a:ln>
          <a:effectLst/>
        </p:spPr>
      </p:pic>
      <p:grpSp>
        <p:nvGrpSpPr>
          <p:cNvPr id="8" name="Group 7"/>
          <p:cNvGrpSpPr/>
          <p:nvPr/>
        </p:nvGrpSpPr>
        <p:grpSpPr>
          <a:xfrm>
            <a:off x="189575" y="1283846"/>
            <a:ext cx="5123346" cy="2395831"/>
            <a:chOff x="189575" y="1283846"/>
            <a:chExt cx="5123346" cy="2395831"/>
          </a:xfrm>
        </p:grpSpPr>
        <p:sp>
          <p:nvSpPr>
            <p:cNvPr id="35" name="17 Rectángulo"/>
            <p:cNvSpPr/>
            <p:nvPr/>
          </p:nvSpPr>
          <p:spPr>
            <a:xfrm>
              <a:off x="2045836" y="3158248"/>
              <a:ext cx="1490387" cy="521429"/>
            </a:xfrm>
            <a:prstGeom prst="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400" dirty="0" smtClean="0">
                  <a:solidFill>
                    <a:srgbClr val="4C629E"/>
                  </a:solidFill>
                </a:rPr>
                <a:t>Waste water treatment plant</a:t>
              </a:r>
              <a:endParaRPr lang="en-US" sz="1400" dirty="0">
                <a:solidFill>
                  <a:srgbClr val="4C629E"/>
                </a:solidFill>
              </a:endParaRPr>
            </a:p>
          </p:txBody>
        </p:sp>
        <p:sp>
          <p:nvSpPr>
            <p:cNvPr id="41" name="7 Rectángulo"/>
            <p:cNvSpPr/>
            <p:nvPr/>
          </p:nvSpPr>
          <p:spPr>
            <a:xfrm>
              <a:off x="189575" y="2682287"/>
              <a:ext cx="1279694" cy="441039"/>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400" dirty="0" smtClean="0">
                  <a:solidFill>
                    <a:schemeClr val="accent2"/>
                  </a:solidFill>
                </a:rPr>
                <a:t>Water cooling towers</a:t>
              </a:r>
              <a:endParaRPr lang="en-US" sz="1400" dirty="0">
                <a:solidFill>
                  <a:schemeClr val="accent2"/>
                </a:solidFill>
              </a:endParaRPr>
            </a:p>
          </p:txBody>
        </p:sp>
        <p:cxnSp>
          <p:nvCxnSpPr>
            <p:cNvPr id="43" name="27 Conector recto de flecha"/>
            <p:cNvCxnSpPr/>
            <p:nvPr/>
          </p:nvCxnSpPr>
          <p:spPr>
            <a:xfrm flipH="1">
              <a:off x="1697555" y="1852492"/>
              <a:ext cx="2491165" cy="3721"/>
            </a:xfrm>
            <a:prstGeom prst="straightConnector1">
              <a:avLst/>
            </a:prstGeom>
            <a:ln w="25400">
              <a:tailEnd type="arrow"/>
            </a:ln>
          </p:spPr>
          <p:style>
            <a:lnRef idx="1">
              <a:schemeClr val="accent2"/>
            </a:lnRef>
            <a:fillRef idx="0">
              <a:schemeClr val="accent2"/>
            </a:fillRef>
            <a:effectRef idx="0">
              <a:schemeClr val="accent2"/>
            </a:effectRef>
            <a:fontRef idx="minor">
              <a:schemeClr val="tx1"/>
            </a:fontRef>
          </p:style>
        </p:cxnSp>
        <p:sp>
          <p:nvSpPr>
            <p:cNvPr id="44" name="8 CuadroTexto"/>
            <p:cNvSpPr txBox="1">
              <a:spLocks noChangeArrowheads="1"/>
            </p:cNvSpPr>
            <p:nvPr/>
          </p:nvSpPr>
          <p:spPr bwMode="auto">
            <a:xfrm>
              <a:off x="1790301" y="1283846"/>
              <a:ext cx="2122879" cy="26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50" dirty="0" smtClean="0">
                  <a:solidFill>
                    <a:schemeClr val="accent2"/>
                  </a:solidFill>
                </a:rPr>
                <a:t>WATER COOLING CIRCUIT</a:t>
              </a:r>
              <a:endParaRPr lang="en-GB" sz="1050" dirty="0">
                <a:solidFill>
                  <a:schemeClr val="accent2"/>
                </a:solidFill>
              </a:endParaRPr>
            </a:p>
          </p:txBody>
        </p:sp>
        <p:pic>
          <p:nvPicPr>
            <p:cNvPr id="3" name="Imagen 2"/>
            <p:cNvPicPr>
              <a:picLocks noChangeAspect="1"/>
            </p:cNvPicPr>
            <p:nvPr/>
          </p:nvPicPr>
          <p:blipFill>
            <a:blip r:embed="rId9"/>
            <a:stretch>
              <a:fillRect/>
            </a:stretch>
          </p:blipFill>
          <p:spPr>
            <a:xfrm>
              <a:off x="210643" y="1303680"/>
              <a:ext cx="1237558" cy="1305743"/>
            </a:xfrm>
            <a:prstGeom prst="rect">
              <a:avLst/>
            </a:prstGeom>
          </p:spPr>
        </p:pic>
        <p:cxnSp>
          <p:nvCxnSpPr>
            <p:cNvPr id="19" name="27 Conector recto de flecha"/>
            <p:cNvCxnSpPr/>
            <p:nvPr/>
          </p:nvCxnSpPr>
          <p:spPr>
            <a:xfrm>
              <a:off x="1670350" y="2517788"/>
              <a:ext cx="2323179" cy="0"/>
            </a:xfrm>
            <a:prstGeom prst="straightConnector1">
              <a:avLst/>
            </a:prstGeom>
            <a:ln w="25400">
              <a:tailEnd type="arrow"/>
            </a:ln>
          </p:spPr>
          <p:style>
            <a:lnRef idx="1">
              <a:schemeClr val="accent2"/>
            </a:lnRef>
            <a:fillRef idx="0">
              <a:schemeClr val="accent2"/>
            </a:fillRef>
            <a:effectRef idx="0">
              <a:schemeClr val="accent2"/>
            </a:effectRef>
            <a:fontRef idx="minor">
              <a:schemeClr val="tx1"/>
            </a:fontRef>
          </p:style>
        </p:cxnSp>
        <p:cxnSp>
          <p:nvCxnSpPr>
            <p:cNvPr id="24" name="27 Conector recto de flecha"/>
            <p:cNvCxnSpPr/>
            <p:nvPr/>
          </p:nvCxnSpPr>
          <p:spPr>
            <a:xfrm>
              <a:off x="1670350" y="1886261"/>
              <a:ext cx="0" cy="631527"/>
            </a:xfrm>
            <a:prstGeom prst="straightConnector1">
              <a:avLst/>
            </a:prstGeom>
            <a:ln w="25400">
              <a:tailEnd type="arrow"/>
            </a:ln>
          </p:spPr>
          <p:style>
            <a:lnRef idx="1">
              <a:schemeClr val="accent2"/>
            </a:lnRef>
            <a:fillRef idx="0">
              <a:schemeClr val="accent2"/>
            </a:fillRef>
            <a:effectRef idx="0">
              <a:schemeClr val="accent2"/>
            </a:effectRef>
            <a:fontRef idx="minor">
              <a:schemeClr val="tx1"/>
            </a:fontRef>
          </p:style>
        </p:cxnSp>
        <p:cxnSp>
          <p:nvCxnSpPr>
            <p:cNvPr id="29" name="27 Conector recto de flecha"/>
            <p:cNvCxnSpPr/>
            <p:nvPr/>
          </p:nvCxnSpPr>
          <p:spPr>
            <a:xfrm>
              <a:off x="2757932" y="2517788"/>
              <a:ext cx="0" cy="631527"/>
            </a:xfrm>
            <a:prstGeom prst="straightConnector1">
              <a:avLst/>
            </a:prstGeom>
            <a:ln w="25400">
              <a:tailEnd type="arrow"/>
            </a:ln>
          </p:spPr>
          <p:style>
            <a:lnRef idx="1">
              <a:schemeClr val="accent2"/>
            </a:lnRef>
            <a:fillRef idx="0">
              <a:schemeClr val="accent2"/>
            </a:fillRef>
            <a:effectRef idx="0">
              <a:schemeClr val="accent2"/>
            </a:effectRef>
            <a:fontRef idx="minor">
              <a:schemeClr val="tx1"/>
            </a:fontRef>
          </p:style>
        </p:cxnSp>
        <p:sp>
          <p:nvSpPr>
            <p:cNvPr id="42" name="24 CuadroTexto"/>
            <p:cNvSpPr txBox="1">
              <a:spLocks noChangeArrowheads="1"/>
            </p:cNvSpPr>
            <p:nvPr/>
          </p:nvSpPr>
          <p:spPr bwMode="auto">
            <a:xfrm>
              <a:off x="2693034" y="2616682"/>
              <a:ext cx="1138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900" dirty="0" smtClean="0"/>
                <a:t> purge:  20 m3/h (146.100 m3/year)</a:t>
              </a:r>
              <a:endParaRPr lang="en-GB" sz="900" dirty="0"/>
            </a:p>
          </p:txBody>
        </p:sp>
        <p:sp>
          <p:nvSpPr>
            <p:cNvPr id="79" name="24 CuadroTexto"/>
            <p:cNvSpPr txBox="1">
              <a:spLocks noChangeArrowheads="1"/>
            </p:cNvSpPr>
            <p:nvPr/>
          </p:nvSpPr>
          <p:spPr bwMode="auto">
            <a:xfrm>
              <a:off x="1972319" y="1441945"/>
              <a:ext cx="16508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900" dirty="0" smtClean="0"/>
                <a:t> water consumption:</a:t>
              </a:r>
            </a:p>
            <a:p>
              <a:pPr algn="ctr" eaLnBrk="1" hangingPunct="1"/>
              <a:r>
                <a:rPr lang="en-GB" sz="900" dirty="0" smtClean="0"/>
                <a:t> 682.000 tons per year</a:t>
              </a:r>
              <a:endParaRPr lang="en-GB" sz="900" dirty="0"/>
            </a:p>
          </p:txBody>
        </p:sp>
        <p:cxnSp>
          <p:nvCxnSpPr>
            <p:cNvPr id="80" name="27 Conector recto de flecha"/>
            <p:cNvCxnSpPr>
              <a:stCxn id="35" idx="3"/>
            </p:cNvCxnSpPr>
            <p:nvPr/>
          </p:nvCxnSpPr>
          <p:spPr>
            <a:xfrm>
              <a:off x="3536223" y="3418963"/>
              <a:ext cx="747724" cy="6854"/>
            </a:xfrm>
            <a:prstGeom prst="straightConnector1">
              <a:avLst/>
            </a:prstGeom>
            <a:ln w="25400">
              <a:tailEnd type="arrow"/>
            </a:ln>
          </p:spPr>
          <p:style>
            <a:lnRef idx="1">
              <a:schemeClr val="accent2"/>
            </a:lnRef>
            <a:fillRef idx="0">
              <a:schemeClr val="accent2"/>
            </a:fillRef>
            <a:effectRef idx="0">
              <a:schemeClr val="accent2"/>
            </a:effectRef>
            <a:fontRef idx="minor">
              <a:schemeClr val="tx1"/>
            </a:fontRef>
          </p:style>
        </p:cxnSp>
        <p:sp>
          <p:nvSpPr>
            <p:cNvPr id="81" name="Rectángulo 80"/>
            <p:cNvSpPr/>
            <p:nvPr/>
          </p:nvSpPr>
          <p:spPr>
            <a:xfrm>
              <a:off x="4256221" y="3335650"/>
              <a:ext cx="1056700" cy="230832"/>
            </a:xfrm>
            <a:prstGeom prst="rect">
              <a:avLst/>
            </a:prstGeom>
          </p:spPr>
          <p:txBody>
            <a:bodyPr wrap="none">
              <a:spAutoFit/>
            </a:bodyPr>
            <a:lstStyle/>
            <a:p>
              <a:r>
                <a:rPr lang="en-US" sz="900" dirty="0" smtClean="0"/>
                <a:t> </a:t>
              </a:r>
              <a:r>
                <a:rPr lang="en-US" sz="900" b="1" dirty="0" smtClean="0"/>
                <a:t>Water effluent </a:t>
              </a:r>
              <a:endParaRPr lang="es-ES" dirty="0"/>
            </a:p>
          </p:txBody>
        </p:sp>
      </p:grpSp>
      <p:grpSp>
        <p:nvGrpSpPr>
          <p:cNvPr id="2" name="Group 1"/>
          <p:cNvGrpSpPr/>
          <p:nvPr/>
        </p:nvGrpSpPr>
        <p:grpSpPr>
          <a:xfrm>
            <a:off x="4538919" y="978152"/>
            <a:ext cx="4409864" cy="2337707"/>
            <a:chOff x="4538919" y="978152"/>
            <a:chExt cx="4409864" cy="2337707"/>
          </a:xfrm>
        </p:grpSpPr>
        <p:pic>
          <p:nvPicPr>
            <p:cNvPr id="34" name="Picture 3" descr="horno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47" t="435" r="2977" b="-435"/>
            <a:stretch/>
          </p:blipFill>
          <p:spPr bwMode="auto">
            <a:xfrm>
              <a:off x="6901791" y="1401864"/>
              <a:ext cx="1290911" cy="87855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cxnSp>
          <p:nvCxnSpPr>
            <p:cNvPr id="39" name="30 Forma"/>
            <p:cNvCxnSpPr>
              <a:stCxn id="34" idx="1"/>
            </p:cNvCxnSpPr>
            <p:nvPr/>
          </p:nvCxnSpPr>
          <p:spPr>
            <a:xfrm rot="10800000" flipV="1">
              <a:off x="5807401" y="1841140"/>
              <a:ext cx="1094390" cy="299725"/>
            </a:xfrm>
            <a:prstGeom prst="bentConnector3">
              <a:avLst>
                <a:gd name="adj1" fmla="val 50000"/>
              </a:avLst>
            </a:prstGeom>
            <a:ln w="25400">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40" name="37 CuadroTexto"/>
            <p:cNvSpPr txBox="1">
              <a:spLocks noChangeArrowheads="1"/>
            </p:cNvSpPr>
            <p:nvPr/>
          </p:nvSpPr>
          <p:spPr bwMode="auto">
            <a:xfrm>
              <a:off x="5897396" y="1258605"/>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900" dirty="0"/>
                <a:t>Ferric </a:t>
              </a:r>
              <a:endParaRPr lang="en-GB" sz="900" dirty="0" smtClean="0"/>
            </a:p>
            <a:p>
              <a:pPr algn="ctr" eaLnBrk="1" hangingPunct="1"/>
              <a:r>
                <a:rPr lang="en-GB" sz="900" dirty="0" smtClean="0"/>
                <a:t>silicate </a:t>
              </a:r>
              <a:r>
                <a:rPr lang="en-GB" sz="900" dirty="0"/>
                <a:t>(slag) 1.3 % Cu</a:t>
              </a:r>
            </a:p>
          </p:txBody>
        </p:sp>
        <p:graphicFrame>
          <p:nvGraphicFramePr>
            <p:cNvPr id="46" name="Object 219"/>
            <p:cNvGraphicFramePr>
              <a:graphicFrameLocks noChangeAspect="1"/>
            </p:cNvGraphicFramePr>
            <p:nvPr>
              <p:extLst>
                <p:ext uri="{D42A27DB-BD31-4B8C-83A1-F6EECF244321}">
                  <p14:modId xmlns:p14="http://schemas.microsoft.com/office/powerpoint/2010/main" val="3434833197"/>
                </p:ext>
              </p:extLst>
            </p:nvPr>
          </p:nvGraphicFramePr>
          <p:xfrm>
            <a:off x="7091036" y="2403325"/>
            <a:ext cx="912419" cy="912534"/>
          </p:xfrm>
          <a:graphic>
            <a:graphicData uri="http://schemas.openxmlformats.org/presentationml/2006/ole">
              <mc:AlternateContent xmlns:mc="http://schemas.openxmlformats.org/markup-compatibility/2006">
                <mc:Choice xmlns:v="urn:schemas-microsoft-com:vml" Requires="v">
                  <p:oleObj spid="_x0000_s3261" name="Fotografía de Photo Editor" r:id="rId10" imgW="9790476" imgH="7438095" progId="">
                    <p:embed/>
                  </p:oleObj>
                </mc:Choice>
                <mc:Fallback>
                  <p:oleObj name="Fotografía de Photo Editor" r:id="rId10" imgW="9790476" imgH="7438095" progId="">
                    <p:embed/>
                    <p:pic>
                      <p:nvPicPr>
                        <p:cNvPr id="46" name="Object 2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1036" y="2403325"/>
                          <a:ext cx="912419" cy="912534"/>
                        </a:xfrm>
                        <a:prstGeom prst="rect">
                          <a:avLst/>
                        </a:prstGeom>
                        <a:noFill/>
                        <a:ln w="9525">
                          <a:solidFill>
                            <a:srgbClr val="FFCC00"/>
                          </a:solidFill>
                          <a:miter lim="800000"/>
                          <a:headEnd/>
                          <a:tailEnd/>
                        </a:ln>
                        <a:extLst/>
                      </p:spPr>
                    </p:pic>
                  </p:oleObj>
                </mc:Fallback>
              </mc:AlternateContent>
            </a:graphicData>
          </a:graphic>
        </p:graphicFrame>
        <p:sp>
          <p:nvSpPr>
            <p:cNvPr id="48" name="37 CuadroTexto"/>
            <p:cNvSpPr txBox="1">
              <a:spLocks noChangeArrowheads="1"/>
            </p:cNvSpPr>
            <p:nvPr/>
          </p:nvSpPr>
          <p:spPr bwMode="auto">
            <a:xfrm>
              <a:off x="6201097" y="2726616"/>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900" dirty="0"/>
                <a:t>Ferric silicate (slag) </a:t>
              </a:r>
              <a:endParaRPr lang="en-GB" sz="900" dirty="0" smtClean="0"/>
            </a:p>
            <a:p>
              <a:pPr algn="ctr" eaLnBrk="1" hangingPunct="1"/>
              <a:r>
                <a:rPr lang="en-GB" sz="900" dirty="0" smtClean="0"/>
                <a:t>8% </a:t>
              </a:r>
              <a:r>
                <a:rPr lang="en-GB" sz="900" dirty="0"/>
                <a:t>Cu</a:t>
              </a:r>
            </a:p>
          </p:txBody>
        </p:sp>
        <p:cxnSp>
          <p:nvCxnSpPr>
            <p:cNvPr id="49" name="30 Forma"/>
            <p:cNvCxnSpPr/>
            <p:nvPr/>
          </p:nvCxnSpPr>
          <p:spPr>
            <a:xfrm rot="10800000">
              <a:off x="5807402" y="2331799"/>
              <a:ext cx="1283635" cy="185989"/>
            </a:xfrm>
            <a:prstGeom prst="bentConnector3">
              <a:avLst>
                <a:gd name="adj1" fmla="val 50000"/>
              </a:avLst>
            </a:prstGeom>
            <a:ln w="25400">
              <a:solidFill>
                <a:srgbClr val="C00000"/>
              </a:solidFill>
              <a:tailEnd type="arrow"/>
            </a:ln>
          </p:spPr>
          <p:style>
            <a:lnRef idx="1">
              <a:schemeClr val="accent2"/>
            </a:lnRef>
            <a:fillRef idx="0">
              <a:schemeClr val="accent2"/>
            </a:fillRef>
            <a:effectRef idx="0">
              <a:schemeClr val="accent2"/>
            </a:effectRef>
            <a:fontRef idx="minor">
              <a:schemeClr val="tx1"/>
            </a:fontRef>
          </p:style>
        </p:cxnSp>
        <p:pic>
          <p:nvPicPr>
            <p:cNvPr id="16" name="Picture 335"/>
            <p:cNvPicPr>
              <a:picLocks noChangeAspect="1" noChangeArrowheads="1"/>
            </p:cNvPicPr>
            <p:nvPr/>
          </p:nvPicPr>
          <p:blipFill>
            <a:blip r:embed="rId7" cstate="print"/>
            <a:srcRect/>
            <a:stretch>
              <a:fillRect/>
            </a:stretch>
          </p:blipFill>
          <p:spPr bwMode="auto">
            <a:xfrm>
              <a:off x="4899733" y="1673914"/>
              <a:ext cx="914804" cy="1008373"/>
            </a:xfrm>
            <a:prstGeom prst="rect">
              <a:avLst/>
            </a:prstGeom>
            <a:noFill/>
          </p:spPr>
        </p:pic>
        <p:sp>
          <p:nvSpPr>
            <p:cNvPr id="17" name="Text Box 373">
              <a:hlinkClick r:id="" action="ppaction://noaction"/>
            </p:cNvPr>
            <p:cNvSpPr txBox="1">
              <a:spLocks noChangeArrowheads="1"/>
            </p:cNvSpPr>
            <p:nvPr/>
          </p:nvSpPr>
          <p:spPr bwMode="auto">
            <a:xfrm>
              <a:off x="5141929" y="1226234"/>
              <a:ext cx="716863" cy="400110"/>
            </a:xfrm>
            <a:prstGeom prst="rect">
              <a:avLst/>
            </a:prstGeom>
            <a:solidFill>
              <a:schemeClr val="accent1">
                <a:alpha val="35000"/>
              </a:schemeClr>
            </a:solidFill>
            <a:ln w="9525">
              <a:noFill/>
              <a:miter lim="800000"/>
              <a:headEnd/>
              <a:tailEnd/>
            </a:ln>
            <a:effectLst/>
          </p:spPr>
          <p:txBody>
            <a:bodyPr wrap="none">
              <a:spAutoFit/>
            </a:bodyPr>
            <a:lstStyle/>
            <a:p>
              <a:r>
                <a:rPr lang="en-US" sz="1000" b="1" dirty="0" smtClean="0">
                  <a:solidFill>
                    <a:schemeClr val="tx2"/>
                  </a:solidFill>
                </a:rPr>
                <a:t>Electric</a:t>
              </a:r>
            </a:p>
            <a:p>
              <a:r>
                <a:rPr lang="en-US" sz="1000" b="1" dirty="0" smtClean="0">
                  <a:solidFill>
                    <a:schemeClr val="tx2"/>
                  </a:solidFill>
                </a:rPr>
                <a:t> Furnace</a:t>
              </a:r>
              <a:endParaRPr lang="en-US" sz="1000" b="1" dirty="0">
                <a:solidFill>
                  <a:schemeClr val="tx2"/>
                </a:solidFill>
              </a:endParaRPr>
            </a:p>
          </p:txBody>
        </p:sp>
        <p:sp>
          <p:nvSpPr>
            <p:cNvPr id="74" name="Text Box 373">
              <a:hlinkClick r:id="" action="ppaction://noaction"/>
            </p:cNvPr>
            <p:cNvSpPr txBox="1">
              <a:spLocks noChangeArrowheads="1"/>
            </p:cNvSpPr>
            <p:nvPr/>
          </p:nvSpPr>
          <p:spPr bwMode="auto">
            <a:xfrm>
              <a:off x="8267186" y="1641085"/>
              <a:ext cx="681597" cy="400110"/>
            </a:xfrm>
            <a:prstGeom prst="rect">
              <a:avLst/>
            </a:prstGeom>
            <a:solidFill>
              <a:schemeClr val="accent1">
                <a:alpha val="35000"/>
              </a:schemeClr>
            </a:solidFill>
            <a:ln w="9525">
              <a:noFill/>
              <a:miter lim="800000"/>
              <a:headEnd/>
              <a:tailEnd/>
            </a:ln>
            <a:effectLst/>
          </p:spPr>
          <p:txBody>
            <a:bodyPr wrap="none">
              <a:spAutoFit/>
            </a:bodyPr>
            <a:lstStyle/>
            <a:p>
              <a:r>
                <a:rPr lang="en-US" sz="1000" b="1" dirty="0" smtClean="0">
                  <a:solidFill>
                    <a:schemeClr val="tx2"/>
                  </a:solidFill>
                </a:rPr>
                <a:t>Flash </a:t>
              </a:r>
            </a:p>
            <a:p>
              <a:r>
                <a:rPr lang="en-US" sz="1000" b="1" dirty="0" smtClean="0">
                  <a:solidFill>
                    <a:schemeClr val="tx2"/>
                  </a:solidFill>
                </a:rPr>
                <a:t>Furnace</a:t>
              </a:r>
              <a:endParaRPr lang="en-US" sz="1000" b="1" dirty="0">
                <a:solidFill>
                  <a:schemeClr val="tx2"/>
                </a:solidFill>
              </a:endParaRPr>
            </a:p>
          </p:txBody>
        </p:sp>
        <p:sp>
          <p:nvSpPr>
            <p:cNvPr id="75" name="Text Box 373">
              <a:hlinkClick r:id="" action="ppaction://noaction"/>
            </p:cNvPr>
            <p:cNvSpPr txBox="1">
              <a:spLocks noChangeArrowheads="1"/>
            </p:cNvSpPr>
            <p:nvPr/>
          </p:nvSpPr>
          <p:spPr bwMode="auto">
            <a:xfrm>
              <a:off x="8096931" y="2704950"/>
              <a:ext cx="824265" cy="400110"/>
            </a:xfrm>
            <a:prstGeom prst="rect">
              <a:avLst/>
            </a:prstGeom>
            <a:solidFill>
              <a:schemeClr val="accent1">
                <a:alpha val="35000"/>
              </a:schemeClr>
            </a:solidFill>
            <a:ln w="9525">
              <a:noFill/>
              <a:miter lim="800000"/>
              <a:headEnd/>
              <a:tailEnd/>
            </a:ln>
            <a:effectLst/>
          </p:spPr>
          <p:txBody>
            <a:bodyPr wrap="none">
              <a:spAutoFit/>
            </a:bodyPr>
            <a:lstStyle/>
            <a:p>
              <a:r>
                <a:rPr lang="en-US" sz="1000" b="1" dirty="0" smtClean="0">
                  <a:solidFill>
                    <a:schemeClr val="tx2"/>
                  </a:solidFill>
                </a:rPr>
                <a:t>Converter </a:t>
              </a:r>
            </a:p>
            <a:p>
              <a:r>
                <a:rPr lang="en-US" sz="1000" b="1" dirty="0" smtClean="0">
                  <a:solidFill>
                    <a:schemeClr val="tx2"/>
                  </a:solidFill>
                </a:rPr>
                <a:t>Furnace</a:t>
              </a:r>
              <a:endParaRPr lang="en-US" sz="1000" b="1" dirty="0">
                <a:solidFill>
                  <a:schemeClr val="tx2"/>
                </a:solidFill>
              </a:endParaRPr>
            </a:p>
          </p:txBody>
        </p:sp>
        <p:sp>
          <p:nvSpPr>
            <p:cNvPr id="4" name="Down Arrow 3"/>
            <p:cNvSpPr/>
            <p:nvPr/>
          </p:nvSpPr>
          <p:spPr>
            <a:xfrm>
              <a:off x="4899733" y="1401864"/>
              <a:ext cx="137988" cy="739001"/>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8 CuadroTexto"/>
            <p:cNvSpPr txBox="1">
              <a:spLocks noChangeArrowheads="1"/>
            </p:cNvSpPr>
            <p:nvPr/>
          </p:nvSpPr>
          <p:spPr bwMode="auto">
            <a:xfrm>
              <a:off x="4538919" y="978152"/>
              <a:ext cx="9154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50" dirty="0" smtClean="0">
                  <a:solidFill>
                    <a:schemeClr val="accent2"/>
                  </a:solidFill>
                </a:rPr>
                <a:t>Water to </a:t>
              </a:r>
            </a:p>
            <a:p>
              <a:pPr eaLnBrk="1" hangingPunct="1"/>
              <a:r>
                <a:rPr lang="en-GB" sz="1050" dirty="0" smtClean="0">
                  <a:solidFill>
                    <a:schemeClr val="accent2"/>
                  </a:solidFill>
                </a:rPr>
                <a:t>granulate</a:t>
              </a:r>
              <a:endParaRPr lang="en-GB" sz="1050" dirty="0">
                <a:solidFill>
                  <a:schemeClr val="accent2"/>
                </a:solidFill>
              </a:endParaRPr>
            </a:p>
          </p:txBody>
        </p:sp>
      </p:grpSp>
      <p:grpSp>
        <p:nvGrpSpPr>
          <p:cNvPr id="25" name="Group 24"/>
          <p:cNvGrpSpPr/>
          <p:nvPr/>
        </p:nvGrpSpPr>
        <p:grpSpPr>
          <a:xfrm>
            <a:off x="1967210" y="4579724"/>
            <a:ext cx="3345711" cy="1827309"/>
            <a:chOff x="1967210" y="4579724"/>
            <a:chExt cx="3345711" cy="1827309"/>
          </a:xfrm>
        </p:grpSpPr>
        <p:grpSp>
          <p:nvGrpSpPr>
            <p:cNvPr id="11" name="Group 10"/>
            <p:cNvGrpSpPr/>
            <p:nvPr/>
          </p:nvGrpSpPr>
          <p:grpSpPr>
            <a:xfrm>
              <a:off x="2805448" y="5548198"/>
              <a:ext cx="1692288" cy="858835"/>
              <a:chOff x="3009269" y="6489285"/>
              <a:chExt cx="1692288" cy="858835"/>
            </a:xfrm>
          </p:grpSpPr>
          <p:pic>
            <p:nvPicPr>
              <p:cNvPr id="28" name="Imagen 27"/>
              <p:cNvPicPr>
                <a:picLocks noChangeAspect="1"/>
              </p:cNvPicPr>
              <p:nvPr/>
            </p:nvPicPr>
            <p:blipFill>
              <a:blip r:embed="rId11"/>
              <a:stretch>
                <a:fillRect/>
              </a:stretch>
            </p:blipFill>
            <p:spPr>
              <a:xfrm flipH="1">
                <a:off x="4024269" y="6497021"/>
                <a:ext cx="677288" cy="519115"/>
              </a:xfrm>
              <a:prstGeom prst="rect">
                <a:avLst/>
              </a:prstGeom>
            </p:spPr>
          </p:pic>
          <p:pic>
            <p:nvPicPr>
              <p:cNvPr id="67" name="Picture 717"/>
              <p:cNvPicPr>
                <a:picLocks noChangeAspect="1" noChangeArrowheads="1"/>
              </p:cNvPicPr>
              <p:nvPr/>
            </p:nvPicPr>
            <p:blipFill>
              <a:blip r:embed="rId8" cstate="print"/>
              <a:srcRect/>
              <a:stretch>
                <a:fillRect/>
              </a:stretch>
            </p:blipFill>
            <p:spPr bwMode="auto">
              <a:xfrm>
                <a:off x="3229226" y="6489285"/>
                <a:ext cx="888253" cy="513090"/>
              </a:xfrm>
              <a:prstGeom prst="rect">
                <a:avLst/>
              </a:prstGeom>
              <a:noFill/>
              <a:ln w="9525">
                <a:noFill/>
                <a:miter lim="800000"/>
                <a:headEnd/>
                <a:tailEnd/>
              </a:ln>
              <a:effectLst/>
            </p:spPr>
          </p:pic>
          <p:sp>
            <p:nvSpPr>
              <p:cNvPr id="76" name="24 CuadroTexto"/>
              <p:cNvSpPr txBox="1">
                <a:spLocks noChangeArrowheads="1"/>
              </p:cNvSpPr>
              <p:nvPr/>
            </p:nvSpPr>
            <p:spPr bwMode="auto">
              <a:xfrm>
                <a:off x="3009269" y="6978788"/>
                <a:ext cx="11802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900" dirty="0">
                    <a:solidFill>
                      <a:srgbClr val="C00000"/>
                    </a:solidFill>
                  </a:rPr>
                  <a:t>Ferric silicate (slag)            </a:t>
                </a:r>
                <a:r>
                  <a:rPr lang="en-GB" sz="900" dirty="0" smtClean="0">
                    <a:solidFill>
                      <a:srgbClr val="C00000"/>
                    </a:solidFill>
                  </a:rPr>
                  <a:t>0,8 </a:t>
                </a:r>
                <a:r>
                  <a:rPr lang="en-GB" sz="900" dirty="0">
                    <a:solidFill>
                      <a:srgbClr val="C00000"/>
                    </a:solidFill>
                  </a:rPr>
                  <a:t>% Cu</a:t>
                </a:r>
              </a:p>
            </p:txBody>
          </p:sp>
        </p:grpSp>
        <p:sp>
          <p:nvSpPr>
            <p:cNvPr id="63" name="8 CuadroTexto"/>
            <p:cNvSpPr txBox="1">
              <a:spLocks noChangeArrowheads="1"/>
            </p:cNvSpPr>
            <p:nvPr/>
          </p:nvSpPr>
          <p:spPr bwMode="auto">
            <a:xfrm>
              <a:off x="4355922" y="5963387"/>
              <a:ext cx="95699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50" b="1" dirty="0" smtClean="0">
                  <a:solidFill>
                    <a:schemeClr val="accent2"/>
                  </a:solidFill>
                </a:rPr>
                <a:t>Air</a:t>
              </a:r>
              <a:endParaRPr lang="en-GB" sz="1050" b="1" dirty="0">
                <a:solidFill>
                  <a:schemeClr val="accent2"/>
                </a:solidFill>
              </a:endParaRPr>
            </a:p>
          </p:txBody>
        </p:sp>
        <p:sp>
          <p:nvSpPr>
            <p:cNvPr id="64" name="8 CuadroTexto"/>
            <p:cNvSpPr txBox="1">
              <a:spLocks noChangeArrowheads="1"/>
            </p:cNvSpPr>
            <p:nvPr/>
          </p:nvSpPr>
          <p:spPr bwMode="auto">
            <a:xfrm>
              <a:off x="3421917" y="4994982"/>
              <a:ext cx="138013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050" b="1" dirty="0" smtClean="0">
                  <a:solidFill>
                    <a:srgbClr val="FF0000"/>
                  </a:solidFill>
                </a:rPr>
                <a:t>Hot Air (1.700 ºC)</a:t>
              </a:r>
              <a:endParaRPr lang="en-GB" sz="1050" b="1" dirty="0">
                <a:solidFill>
                  <a:srgbClr val="FF0000"/>
                </a:solidFill>
              </a:endParaRPr>
            </a:p>
          </p:txBody>
        </p:sp>
        <p:sp>
          <p:nvSpPr>
            <p:cNvPr id="65" name="17 Rectángulo"/>
            <p:cNvSpPr/>
            <p:nvPr/>
          </p:nvSpPr>
          <p:spPr>
            <a:xfrm>
              <a:off x="1967210" y="4579724"/>
              <a:ext cx="1395525" cy="397752"/>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200" dirty="0" smtClean="0">
                  <a:solidFill>
                    <a:srgbClr val="FF0000"/>
                  </a:solidFill>
                </a:rPr>
                <a:t>Heat recovery system</a:t>
              </a:r>
              <a:endParaRPr lang="en-US" sz="1200" dirty="0">
                <a:solidFill>
                  <a:srgbClr val="FF0000"/>
                </a:solidFill>
              </a:endParaRPr>
            </a:p>
          </p:txBody>
        </p:sp>
        <p:cxnSp>
          <p:nvCxnSpPr>
            <p:cNvPr id="14" name="Straight Arrow Connector 13"/>
            <p:cNvCxnSpPr/>
            <p:nvPr/>
          </p:nvCxnSpPr>
          <p:spPr>
            <a:xfrm flipH="1" flipV="1">
              <a:off x="3969452" y="5207622"/>
              <a:ext cx="7632" cy="3369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6200000" flipV="1">
              <a:off x="3536368" y="4587489"/>
              <a:ext cx="348689" cy="575762"/>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12"/>
          <a:stretch>
            <a:fillRect/>
          </a:stretch>
        </p:blipFill>
        <p:spPr>
          <a:xfrm>
            <a:off x="222152" y="3837943"/>
            <a:ext cx="1114305" cy="292741"/>
          </a:xfrm>
          <a:prstGeom prst="rect">
            <a:avLst/>
          </a:prstGeom>
        </p:spPr>
      </p:pic>
      <p:pic>
        <p:nvPicPr>
          <p:cNvPr id="61" name="Imagen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222" y="4238295"/>
            <a:ext cx="1674921" cy="2168738"/>
          </a:xfrm>
          <a:prstGeom prst="rect">
            <a:avLst/>
          </a:prstGeom>
        </p:spPr>
      </p:pic>
    </p:spTree>
    <p:extLst>
      <p:ext uri="{BB962C8B-B14F-4D97-AF65-F5344CB8AC3E}">
        <p14:creationId xmlns:p14="http://schemas.microsoft.com/office/powerpoint/2010/main" val="3327364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4"/>
          </p:nvPr>
        </p:nvSpPr>
        <p:spPr/>
        <p:txBody>
          <a:bodyPr/>
          <a:lstStyle/>
          <a:p>
            <a:pPr>
              <a:defRPr/>
            </a:pPr>
            <a:fld id="{0966DC23-5D75-4E55-94E0-8AC9A57DBD08}" type="slidenum">
              <a:rPr lang="en-US" smtClean="0"/>
              <a:pPr>
                <a:defRPr/>
              </a:pPr>
              <a:t>14</a:t>
            </a:fld>
            <a:endParaRPr lang="en-US" dirty="0"/>
          </a:p>
        </p:txBody>
      </p:sp>
      <p:sp>
        <p:nvSpPr>
          <p:cNvPr id="18" name="Marcador de contenido 2"/>
          <p:cNvSpPr txBox="1">
            <a:spLocks/>
          </p:cNvSpPr>
          <p:nvPr/>
        </p:nvSpPr>
        <p:spPr bwMode="auto">
          <a:xfrm>
            <a:off x="3220645" y="3905222"/>
            <a:ext cx="5701465" cy="84568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342900" indent="-342900" eaLnBrk="1" hangingPunct="1">
              <a:lnSpc>
                <a:spcPct val="200000"/>
              </a:lnSpc>
              <a:spcBef>
                <a:spcPct val="20000"/>
              </a:spcBef>
              <a:buClr>
                <a:srgbClr val="00BBB3"/>
              </a:buClr>
              <a:buFont typeface="Wingdings" panose="05000000000000000000" pitchFamily="2" charset="2"/>
              <a:buChar char="q"/>
              <a:defRPr sz="1200" b="0" kern="0" baseline="0">
                <a:latin typeface="Franklin Gothic Book" panose="020B0503020102020204" pitchFamily="34" charset="0"/>
              </a:defRPr>
            </a:lvl1pPr>
            <a:lvl2pPr lvl="1" indent="0" defTabSz="858838" eaLnBrk="1" hangingPunct="1">
              <a:spcBef>
                <a:spcPct val="20000"/>
              </a:spcBef>
              <a:buClr>
                <a:srgbClr val="00BBB3"/>
              </a:buClr>
              <a:buFont typeface="Arial" panose="020B0604020202020204" pitchFamily="34" charset="0"/>
              <a:buNone/>
              <a:defRPr sz="1050" b="1" kern="0">
                <a:latin typeface="Franklin Gothic Book" panose="020B0503020102020204" pitchFamily="34" charset="0"/>
              </a:defRPr>
            </a:lvl2pPr>
            <a:lvl3pPr marL="1143000" indent="-228600" eaLnBrk="1" hangingPunct="1">
              <a:spcBef>
                <a:spcPct val="20000"/>
              </a:spcBef>
              <a:buClr>
                <a:srgbClr val="00BBB3"/>
              </a:buClr>
              <a:buFont typeface="Franklin Gothic Book" panose="020B0503020102020204" pitchFamily="34" charset="0"/>
              <a:buChar char="-"/>
              <a:defRPr sz="2400" b="1">
                <a:latin typeface="Franklin Gothic Book" panose="020B0503020102020204" pitchFamily="34" charset="0"/>
              </a:defRPr>
            </a:lvl3pPr>
            <a:lvl4pPr marL="1600200" indent="-228600" eaLnBrk="1" hangingPunct="1">
              <a:spcBef>
                <a:spcPct val="20000"/>
              </a:spcBef>
              <a:buClr>
                <a:srgbClr val="00BBB3"/>
              </a:buClr>
              <a:buFont typeface="Courier New" panose="02070309020205020404" pitchFamily="49" charset="0"/>
              <a:buChar char="o"/>
              <a:defRPr sz="2400" b="1">
                <a:latin typeface="Franklin Gothic Book" panose="020B0503020102020204" pitchFamily="34" charset="0"/>
              </a:defRPr>
            </a:lvl4pPr>
            <a:lvl5pPr marL="2057400" indent="-228600" eaLnBrk="1" hangingPunct="1">
              <a:spcBef>
                <a:spcPct val="20000"/>
              </a:spcBef>
              <a:buClr>
                <a:srgbClr val="00BBB3"/>
              </a:buClr>
              <a:buFont typeface="Courier New" panose="02070309020205020404" pitchFamily="49" charset="0"/>
              <a:buChar char="o"/>
              <a:defRPr sz="2400" b="1">
                <a:latin typeface="Franklin Gothic Book" panose="020B0503020102020204" pitchFamily="34" charset="0"/>
              </a:defRPr>
            </a:lvl5pPr>
            <a:lvl6pPr marL="2514600" indent="-228600" fontAlgn="base">
              <a:spcBef>
                <a:spcPct val="20000"/>
              </a:spcBef>
              <a:spcAft>
                <a:spcPct val="0"/>
              </a:spcAft>
              <a:buClr>
                <a:srgbClr val="CC9900"/>
              </a:buClr>
              <a:buFont typeface="Arial" charset="0"/>
              <a:buChar char="-"/>
              <a:defRPr sz="2400">
                <a:latin typeface="+mn-lt"/>
              </a:defRPr>
            </a:lvl6pPr>
            <a:lvl7pPr marL="2971800" indent="-228600" fontAlgn="base">
              <a:spcBef>
                <a:spcPct val="20000"/>
              </a:spcBef>
              <a:spcAft>
                <a:spcPct val="0"/>
              </a:spcAft>
              <a:buClr>
                <a:srgbClr val="CC9900"/>
              </a:buClr>
              <a:buFont typeface="Arial" charset="0"/>
              <a:buChar char="-"/>
              <a:defRPr sz="2400">
                <a:latin typeface="+mn-lt"/>
              </a:defRPr>
            </a:lvl7pPr>
            <a:lvl8pPr marL="3429000" indent="-228600" fontAlgn="base">
              <a:spcBef>
                <a:spcPct val="20000"/>
              </a:spcBef>
              <a:spcAft>
                <a:spcPct val="0"/>
              </a:spcAft>
              <a:buClr>
                <a:srgbClr val="CC9900"/>
              </a:buClr>
              <a:buFont typeface="Arial" charset="0"/>
              <a:buChar char="-"/>
              <a:defRPr sz="2400">
                <a:latin typeface="+mn-lt"/>
              </a:defRPr>
            </a:lvl8pPr>
            <a:lvl9pPr marL="3886200" indent="-228600" fontAlgn="base">
              <a:spcBef>
                <a:spcPct val="20000"/>
              </a:spcBef>
              <a:spcAft>
                <a:spcPct val="0"/>
              </a:spcAft>
              <a:buClr>
                <a:srgbClr val="CC9900"/>
              </a:buClr>
              <a:buFont typeface="Arial" charset="0"/>
              <a:buChar char="-"/>
              <a:defRPr sz="2400">
                <a:latin typeface="+mn-lt"/>
              </a:defRPr>
            </a:lvl9pPr>
          </a:lstStyle>
          <a:p>
            <a:pPr marL="0" indent="0" algn="just">
              <a:lnSpc>
                <a:spcPct val="100000"/>
              </a:lnSpc>
              <a:buNone/>
            </a:pPr>
            <a:r>
              <a:rPr lang="en-US" sz="1600" b="1" dirty="0" smtClean="0">
                <a:solidFill>
                  <a:srgbClr val="A85B41"/>
                </a:solidFill>
                <a:latin typeface="Arial" panose="020B0604020202020204" pitchFamily="34" charset="0"/>
                <a:cs typeface="Arial" panose="020B0604020202020204" pitchFamily="34" charset="0"/>
              </a:rPr>
              <a:t>High Uncertain: There </a:t>
            </a:r>
            <a:r>
              <a:rPr lang="en-US" sz="1600" b="1" dirty="0">
                <a:solidFill>
                  <a:srgbClr val="A85B41"/>
                </a:solidFill>
                <a:latin typeface="Arial" panose="020B0604020202020204" pitchFamily="34" charset="0"/>
                <a:cs typeface="Arial" panose="020B0604020202020204" pitchFamily="34" charset="0"/>
              </a:rPr>
              <a:t>are no similar plants in the copper industry. It is not validated.</a:t>
            </a:r>
          </a:p>
          <a:p>
            <a:pPr algn="just">
              <a:lnSpc>
                <a:spcPct val="100000"/>
              </a:lnSpc>
            </a:pPr>
            <a:endParaRPr lang="en-US" sz="1600" b="1" dirty="0" smtClean="0">
              <a:solidFill>
                <a:srgbClr val="A85B41"/>
              </a:solidFill>
              <a:latin typeface="Arial" panose="020B0604020202020204" pitchFamily="34" charset="0"/>
              <a:cs typeface="Arial" panose="020B0604020202020204" pitchFamily="34" charset="0"/>
            </a:endParaRPr>
          </a:p>
          <a:p>
            <a:pPr marL="0" indent="0" algn="just">
              <a:lnSpc>
                <a:spcPct val="100000"/>
              </a:lnSpc>
              <a:buNone/>
            </a:pPr>
            <a:endParaRPr lang="es-ES" sz="1600" dirty="0" smtClean="0">
              <a:solidFill>
                <a:srgbClr val="A85B41"/>
              </a:solidFill>
              <a:latin typeface="Arial" panose="020B0604020202020204" pitchFamily="34" charset="0"/>
              <a:cs typeface="Arial" panose="020B0604020202020204" pitchFamily="34" charset="0"/>
            </a:endParaRPr>
          </a:p>
        </p:txBody>
      </p:sp>
      <p:sp>
        <p:nvSpPr>
          <p:cNvPr id="22" name="Marcador de contenido 2"/>
          <p:cNvSpPr txBox="1">
            <a:spLocks/>
          </p:cNvSpPr>
          <p:nvPr/>
        </p:nvSpPr>
        <p:spPr bwMode="auto">
          <a:xfrm>
            <a:off x="34292" y="1794956"/>
            <a:ext cx="9109708" cy="148998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342900" indent="-342900" eaLnBrk="1" hangingPunct="1">
              <a:lnSpc>
                <a:spcPct val="200000"/>
              </a:lnSpc>
              <a:spcBef>
                <a:spcPct val="20000"/>
              </a:spcBef>
              <a:buClr>
                <a:srgbClr val="00BBB3"/>
              </a:buClr>
              <a:buFont typeface="Wingdings" panose="05000000000000000000" pitchFamily="2" charset="2"/>
              <a:buChar char="q"/>
              <a:defRPr sz="1200" b="0" kern="0" baseline="0">
                <a:latin typeface="Franklin Gothic Book" panose="020B0503020102020204" pitchFamily="34" charset="0"/>
              </a:defRPr>
            </a:lvl1pPr>
            <a:lvl2pPr lvl="1" indent="0" defTabSz="858838" eaLnBrk="1" hangingPunct="1">
              <a:spcBef>
                <a:spcPct val="20000"/>
              </a:spcBef>
              <a:buClr>
                <a:srgbClr val="00BBB3"/>
              </a:buClr>
              <a:buFont typeface="Arial" panose="020B0604020202020204" pitchFamily="34" charset="0"/>
              <a:buNone/>
              <a:defRPr sz="1050" b="1" kern="0">
                <a:latin typeface="Franklin Gothic Book" panose="020B0503020102020204" pitchFamily="34" charset="0"/>
              </a:defRPr>
            </a:lvl2pPr>
            <a:lvl3pPr marL="1143000" indent="-228600" eaLnBrk="1" hangingPunct="1">
              <a:spcBef>
                <a:spcPct val="20000"/>
              </a:spcBef>
              <a:buClr>
                <a:srgbClr val="00BBB3"/>
              </a:buClr>
              <a:buFont typeface="Franklin Gothic Book" panose="020B0503020102020204" pitchFamily="34" charset="0"/>
              <a:buChar char="-"/>
              <a:defRPr sz="2400" b="1">
                <a:latin typeface="Franklin Gothic Book" panose="020B0503020102020204" pitchFamily="34" charset="0"/>
              </a:defRPr>
            </a:lvl3pPr>
            <a:lvl4pPr marL="1600200" indent="-228600" eaLnBrk="1" hangingPunct="1">
              <a:spcBef>
                <a:spcPct val="20000"/>
              </a:spcBef>
              <a:buClr>
                <a:srgbClr val="00BBB3"/>
              </a:buClr>
              <a:buFont typeface="Courier New" panose="02070309020205020404" pitchFamily="49" charset="0"/>
              <a:buChar char="o"/>
              <a:defRPr sz="2400" b="1">
                <a:latin typeface="Franklin Gothic Book" panose="020B0503020102020204" pitchFamily="34" charset="0"/>
              </a:defRPr>
            </a:lvl4pPr>
            <a:lvl5pPr marL="2057400" indent="-228600" eaLnBrk="1" hangingPunct="1">
              <a:spcBef>
                <a:spcPct val="20000"/>
              </a:spcBef>
              <a:buClr>
                <a:srgbClr val="00BBB3"/>
              </a:buClr>
              <a:buFont typeface="Courier New" panose="02070309020205020404" pitchFamily="49" charset="0"/>
              <a:buChar char="o"/>
              <a:defRPr sz="2400" b="1">
                <a:latin typeface="Franklin Gothic Book" panose="020B0503020102020204" pitchFamily="34" charset="0"/>
              </a:defRPr>
            </a:lvl5pPr>
            <a:lvl6pPr marL="2514600" indent="-228600" fontAlgn="base">
              <a:spcBef>
                <a:spcPct val="20000"/>
              </a:spcBef>
              <a:spcAft>
                <a:spcPct val="0"/>
              </a:spcAft>
              <a:buClr>
                <a:srgbClr val="CC9900"/>
              </a:buClr>
              <a:buFont typeface="Arial" charset="0"/>
              <a:buChar char="-"/>
              <a:defRPr sz="2400">
                <a:latin typeface="+mn-lt"/>
              </a:defRPr>
            </a:lvl6pPr>
            <a:lvl7pPr marL="2971800" indent="-228600" fontAlgn="base">
              <a:spcBef>
                <a:spcPct val="20000"/>
              </a:spcBef>
              <a:spcAft>
                <a:spcPct val="0"/>
              </a:spcAft>
              <a:buClr>
                <a:srgbClr val="CC9900"/>
              </a:buClr>
              <a:buFont typeface="Arial" charset="0"/>
              <a:buChar char="-"/>
              <a:defRPr sz="2400">
                <a:latin typeface="+mn-lt"/>
              </a:defRPr>
            </a:lvl7pPr>
            <a:lvl8pPr marL="3429000" indent="-228600" fontAlgn="base">
              <a:spcBef>
                <a:spcPct val="20000"/>
              </a:spcBef>
              <a:spcAft>
                <a:spcPct val="0"/>
              </a:spcAft>
              <a:buClr>
                <a:srgbClr val="CC9900"/>
              </a:buClr>
              <a:buFont typeface="Arial" charset="0"/>
              <a:buChar char="-"/>
              <a:defRPr sz="2400">
                <a:latin typeface="+mn-lt"/>
              </a:defRPr>
            </a:lvl8pPr>
            <a:lvl9pPr marL="3886200" indent="-228600" fontAlgn="base">
              <a:spcBef>
                <a:spcPct val="20000"/>
              </a:spcBef>
              <a:spcAft>
                <a:spcPct val="0"/>
              </a:spcAft>
              <a:buClr>
                <a:srgbClr val="CC9900"/>
              </a:buClr>
              <a:buFont typeface="Arial" charset="0"/>
              <a:buChar char="-"/>
              <a:defRPr sz="2400">
                <a:latin typeface="+mn-lt"/>
              </a:defRPr>
            </a:lvl9pPr>
          </a:lstStyle>
          <a:p>
            <a:pPr>
              <a:lnSpc>
                <a:spcPct val="100000"/>
              </a:lnSpc>
            </a:pPr>
            <a:r>
              <a:rPr lang="es-ES" sz="1400" b="1" dirty="0" err="1" smtClean="0">
                <a:solidFill>
                  <a:srgbClr val="A85B41"/>
                </a:solidFill>
                <a:latin typeface="Arial" panose="020B0604020202020204" pitchFamily="34" charset="0"/>
                <a:cs typeface="Arial" panose="020B0604020202020204" pitchFamily="34" charset="0"/>
              </a:rPr>
              <a:t>Benefits</a:t>
            </a:r>
            <a:r>
              <a:rPr lang="es-ES" sz="1400" b="1" dirty="0" smtClean="0">
                <a:solidFill>
                  <a:srgbClr val="A85B41"/>
                </a:solidFill>
                <a:latin typeface="Arial" panose="020B0604020202020204" pitchFamily="34" charset="0"/>
                <a:cs typeface="Arial" panose="020B0604020202020204" pitchFamily="34" charset="0"/>
              </a:rPr>
              <a:t>: </a:t>
            </a:r>
            <a:endParaRPr lang="es-ES" sz="1400" dirty="0" smtClean="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en-US" sz="1400" u="sng" dirty="0">
                <a:latin typeface="Arial" panose="020B0604020202020204" pitchFamily="34" charset="0"/>
                <a:cs typeface="Arial" panose="020B0604020202020204" pitchFamily="34" charset="0"/>
              </a:rPr>
              <a:t>Sustainability </a:t>
            </a:r>
            <a:r>
              <a:rPr lang="en-US" sz="1400" u="sng" dirty="0" smtClean="0">
                <a:latin typeface="Arial" panose="020B0604020202020204" pitchFamily="34" charset="0"/>
                <a:cs typeface="Arial" panose="020B0604020202020204" pitchFamily="34" charset="0"/>
              </a:rPr>
              <a:t>increase</a:t>
            </a:r>
            <a:r>
              <a:rPr lang="en-US" sz="1400" dirty="0" smtClean="0">
                <a:latin typeface="Arial" panose="020B0604020202020204" pitchFamily="34" charset="0"/>
                <a:cs typeface="Arial" panose="020B0604020202020204" pitchFamily="34" charset="0"/>
              </a:rPr>
              <a:t>:</a:t>
            </a:r>
            <a:r>
              <a:rPr lang="es-ES" sz="1400" dirty="0">
                <a:latin typeface="Arial" panose="020B0604020202020204" pitchFamily="34" charset="0"/>
                <a:cs typeface="Arial" panose="020B0604020202020204" pitchFamily="34" charset="0"/>
              </a:rPr>
              <a:t> </a:t>
            </a:r>
            <a:r>
              <a:rPr lang="es-ES" sz="1400" dirty="0" err="1" smtClean="0">
                <a:latin typeface="Arial" panose="020B0604020202020204" pitchFamily="34" charset="0"/>
                <a:cs typeface="Arial" panose="020B0604020202020204" pitchFamily="34" charset="0"/>
              </a:rPr>
              <a:t>water</a:t>
            </a:r>
            <a:r>
              <a:rPr lang="es-ES" sz="1400" dirty="0" smtClean="0">
                <a:latin typeface="Arial" panose="020B0604020202020204" pitchFamily="34" charset="0"/>
                <a:cs typeface="Arial" panose="020B0604020202020204" pitchFamily="34" charset="0"/>
              </a:rPr>
              <a:t> </a:t>
            </a:r>
            <a:r>
              <a:rPr lang="es-ES" sz="1400" dirty="0" err="1" smtClean="0">
                <a:latin typeface="Arial" panose="020B0604020202020204" pitchFamily="34" charset="0"/>
                <a:cs typeface="Arial" panose="020B0604020202020204" pitchFamily="34" charset="0"/>
              </a:rPr>
              <a:t>consumption</a:t>
            </a:r>
            <a:r>
              <a:rPr lang="es-ES" sz="1400" dirty="0" smtClean="0">
                <a:latin typeface="Arial" panose="020B0604020202020204" pitchFamily="34" charset="0"/>
                <a:cs typeface="Arial" panose="020B0604020202020204" pitchFamily="34" charset="0"/>
              </a:rPr>
              <a:t> </a:t>
            </a:r>
            <a:r>
              <a:rPr lang="es-ES" sz="1400" dirty="0" err="1" smtClean="0">
                <a:latin typeface="Arial" panose="020B0604020202020204" pitchFamily="34" charset="0"/>
                <a:cs typeface="Arial" panose="020B0604020202020204" pitchFamily="34" charset="0"/>
              </a:rPr>
              <a:t>reduction</a:t>
            </a:r>
            <a:r>
              <a:rPr lang="es-ES" sz="1400" dirty="0" smtClean="0">
                <a:latin typeface="Arial" panose="020B0604020202020204" pitchFamily="34" charset="0"/>
                <a:cs typeface="Arial" panose="020B0604020202020204" pitchFamily="34" charset="0"/>
              </a:rPr>
              <a:t>  and</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heat </a:t>
            </a:r>
            <a:r>
              <a:rPr lang="en-US" sz="1400" dirty="0" smtClean="0">
                <a:latin typeface="Arial" panose="020B0604020202020204" pitchFamily="34" charset="0"/>
                <a:cs typeface="Arial" panose="020B0604020202020204" pitchFamily="34" charset="0"/>
              </a:rPr>
              <a:t>recovery (cost reduction)</a:t>
            </a:r>
          </a:p>
          <a:p>
            <a:pPr>
              <a:lnSpc>
                <a:spcPct val="100000"/>
              </a:lnSpc>
              <a:buFont typeface="Wingdings" panose="05000000000000000000" pitchFamily="2" charset="2"/>
              <a:buChar char="§"/>
            </a:pPr>
            <a:r>
              <a:rPr lang="en-US" sz="1400" dirty="0" smtClean="0">
                <a:latin typeface="Arial" panose="020B0604020202020204" pitchFamily="34" charset="0"/>
                <a:cs typeface="Arial" panose="020B0604020202020204" pitchFamily="34" charset="0"/>
              </a:rPr>
              <a:t>Avoiding </a:t>
            </a:r>
            <a:r>
              <a:rPr lang="en-US" sz="1400" u="sng" dirty="0" smtClean="0">
                <a:latin typeface="Arial" panose="020B0604020202020204" pitchFamily="34" charset="0"/>
                <a:cs typeface="Arial" panose="020B0604020202020204" pitchFamily="34" charset="0"/>
              </a:rPr>
              <a:t>explosions risks </a:t>
            </a:r>
            <a:r>
              <a:rPr lang="en-US" sz="1400" dirty="0" smtClean="0">
                <a:latin typeface="Arial" panose="020B0604020202020204" pitchFamily="34" charset="0"/>
                <a:cs typeface="Arial" panose="020B0604020202020204" pitchFamily="34" charset="0"/>
              </a:rPr>
              <a:t>(due molten material in contact with water)</a:t>
            </a:r>
            <a:endParaRPr lang="es-ES"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en-US" sz="1400" u="sng" dirty="0" smtClean="0">
                <a:latin typeface="Arial" panose="020B0604020202020204" pitchFamily="34" charset="0"/>
                <a:cs typeface="Arial" panose="020B0604020202020204" pitchFamily="34" charset="0"/>
              </a:rPr>
              <a:t>Ferric </a:t>
            </a:r>
            <a:r>
              <a:rPr lang="en-US" sz="1400" u="sng" dirty="0">
                <a:latin typeface="Arial" panose="020B0604020202020204" pitchFamily="34" charset="0"/>
                <a:cs typeface="Arial" panose="020B0604020202020204" pitchFamily="34" charset="0"/>
              </a:rPr>
              <a:t>silicate </a:t>
            </a:r>
            <a:r>
              <a:rPr lang="en-US" sz="1400" u="sng" dirty="0" smtClean="0">
                <a:latin typeface="Arial" panose="020B0604020202020204" pitchFamily="34" charset="0"/>
                <a:cs typeface="Arial" panose="020B0604020202020204" pitchFamily="34" charset="0"/>
              </a:rPr>
              <a:t>upgrade</a:t>
            </a:r>
            <a:r>
              <a:rPr lang="en-US" sz="1400" dirty="0" smtClean="0">
                <a:latin typeface="Arial" panose="020B0604020202020204" pitchFamily="34" charset="0"/>
                <a:cs typeface="Arial" panose="020B0604020202020204" pitchFamily="34" charset="0"/>
              </a:rPr>
              <a:t>: Improve  </a:t>
            </a:r>
            <a:r>
              <a:rPr lang="en-US" sz="1400" dirty="0">
                <a:latin typeface="Arial" panose="020B0604020202020204" pitchFamily="34" charset="0"/>
                <a:cs typeface="Arial" panose="020B0604020202020204" pitchFamily="34" charset="0"/>
              </a:rPr>
              <a:t>product </a:t>
            </a:r>
            <a:r>
              <a:rPr lang="en-US" sz="1400" dirty="0" smtClean="0">
                <a:latin typeface="Arial" panose="020B0604020202020204" pitchFamily="34" charset="0"/>
                <a:cs typeface="Arial" panose="020B0604020202020204" pitchFamily="34" charset="0"/>
              </a:rPr>
              <a:t>quality. New </a:t>
            </a:r>
            <a:r>
              <a:rPr lang="en-US" sz="1400" dirty="0">
                <a:latin typeface="Arial" panose="020B0604020202020204" pitchFamily="34" charset="0"/>
                <a:cs typeface="Arial" panose="020B0604020202020204" pitchFamily="34" charset="0"/>
              </a:rPr>
              <a:t>applications: added economic value in the actual </a:t>
            </a:r>
            <a:r>
              <a:rPr lang="en-US" sz="1400" dirty="0" smtClean="0">
                <a:latin typeface="Arial" panose="020B0604020202020204" pitchFamily="34" charset="0"/>
                <a:cs typeface="Arial" panose="020B0604020202020204" pitchFamily="34" charset="0"/>
              </a:rPr>
              <a:t>market</a:t>
            </a:r>
            <a:endParaRPr lang="en-GB" sz="1400" dirty="0" smtClean="0">
              <a:latin typeface="Arial" panose="020B0604020202020204" pitchFamily="34" charset="0"/>
              <a:cs typeface="Arial" panose="020B0604020202020204" pitchFamily="34" charset="0"/>
            </a:endParaRPr>
          </a:p>
        </p:txBody>
      </p:sp>
      <p:sp>
        <p:nvSpPr>
          <p:cNvPr id="9" name="Título 3"/>
          <p:cNvSpPr txBox="1">
            <a:spLocks/>
          </p:cNvSpPr>
          <p:nvPr/>
        </p:nvSpPr>
        <p:spPr bwMode="auto">
          <a:xfrm>
            <a:off x="210451" y="243958"/>
            <a:ext cx="9143999" cy="497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lnSpc>
                <a:spcPts val="2600"/>
              </a:lnSpc>
              <a:spcBef>
                <a:spcPct val="0"/>
              </a:spcBef>
              <a:spcAft>
                <a:spcPct val="0"/>
              </a:spcAft>
              <a:defRPr lang="en-US" sz="2400" b="1" i="0" kern="1200" dirty="0" smtClean="0">
                <a:solidFill>
                  <a:srgbClr val="A85B41"/>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a:lstStyle>
          <a:p>
            <a:r>
              <a:rPr lang="en-US" dirty="0" smtClean="0"/>
              <a:t>Dry granulation Technology: pros and cons</a:t>
            </a:r>
            <a:endParaRPr lang="en-US" dirty="0"/>
          </a:p>
        </p:txBody>
      </p:sp>
      <p:sp>
        <p:nvSpPr>
          <p:cNvPr id="8" name="Rectángulo 12"/>
          <p:cNvSpPr/>
          <p:nvPr/>
        </p:nvSpPr>
        <p:spPr>
          <a:xfrm>
            <a:off x="48750" y="1011087"/>
            <a:ext cx="8908836" cy="783869"/>
          </a:xfrm>
          <a:prstGeom prst="rect">
            <a:avLst/>
          </a:prstGeom>
        </p:spPr>
        <p:txBody>
          <a:bodyPr wrap="square">
            <a:spAutoFit/>
          </a:bodyPr>
          <a:lstStyle/>
          <a:p>
            <a:pPr algn="just">
              <a:lnSpc>
                <a:spcPct val="107000"/>
              </a:lnSpc>
              <a:spcAft>
                <a:spcPts val="800"/>
              </a:spcAft>
            </a:pPr>
            <a:r>
              <a:rPr lang="en-US" sz="1400" b="1" dirty="0">
                <a:latin typeface="Arial" panose="020B0604020202020204" pitchFamily="34" charset="0"/>
                <a:cs typeface="Arial" panose="020B0604020202020204" pitchFamily="34" charset="0"/>
              </a:rPr>
              <a:t>With the incorporation of </a:t>
            </a:r>
            <a:r>
              <a:rPr lang="en-US" sz="1400" b="1" dirty="0" smtClean="0">
                <a:latin typeface="Arial" panose="020B0604020202020204" pitchFamily="34" charset="0"/>
                <a:cs typeface="Arial" panose="020B0604020202020204" pitchFamily="34" charset="0"/>
              </a:rPr>
              <a:t>this </a:t>
            </a:r>
            <a:r>
              <a:rPr lang="en-US" sz="1400" b="1" dirty="0">
                <a:latin typeface="Arial" panose="020B0604020202020204" pitchFamily="34" charset="0"/>
                <a:cs typeface="Arial" panose="020B0604020202020204" pitchFamily="34" charset="0"/>
              </a:rPr>
              <a:t>INNOVATIVE TECHNOLOGY  (DRY ATOMIZATION TECHNOLOGY for FERRIC SILICATE) in the pyro-metallurgical system for copper concentrated treatment, the </a:t>
            </a:r>
            <a:r>
              <a:rPr lang="en-US" sz="1400" b="1" dirty="0">
                <a:solidFill>
                  <a:srgbClr val="A85B41"/>
                </a:solidFill>
                <a:latin typeface="Arial" panose="020B0604020202020204" pitchFamily="34" charset="0"/>
                <a:cs typeface="Arial" panose="020B0604020202020204" pitchFamily="34" charset="0"/>
              </a:rPr>
              <a:t>benefits</a:t>
            </a:r>
            <a:r>
              <a:rPr lang="en-US" sz="1400" b="1" dirty="0">
                <a:latin typeface="Arial" panose="020B0604020202020204" pitchFamily="34" charset="0"/>
                <a:cs typeface="Arial" panose="020B0604020202020204" pitchFamily="34" charset="0"/>
              </a:rPr>
              <a:t> that would be obtained </a:t>
            </a:r>
            <a:r>
              <a:rPr lang="en-US" sz="1400" b="1" dirty="0" smtClean="0">
                <a:latin typeface="Arial" panose="020B0604020202020204" pitchFamily="34" charset="0"/>
                <a:cs typeface="Arial" panose="020B0604020202020204" pitchFamily="34" charset="0"/>
              </a:rPr>
              <a:t>could </a:t>
            </a:r>
            <a:r>
              <a:rPr lang="en-US" sz="1400" b="1" dirty="0">
                <a:latin typeface="Arial" panose="020B0604020202020204" pitchFamily="34" charset="0"/>
                <a:cs typeface="Arial" panose="020B0604020202020204" pitchFamily="34" charset="0"/>
              </a:rPr>
              <a:t>be</a:t>
            </a:r>
            <a:r>
              <a:rPr lang="en-US" sz="1400" b="1" dirty="0" smtClean="0">
                <a:latin typeface="Arial Black" panose="020B0A04020102020204" pitchFamily="34" charset="0"/>
                <a:sym typeface="Wingdings 3" panose="05040102010807070707" pitchFamily="18" charset="2"/>
              </a:rPr>
              <a:t></a:t>
            </a:r>
            <a:endParaRPr lang="es-ES" sz="1400" b="1" dirty="0">
              <a:effectLst/>
              <a:latin typeface="Arial Black" panose="020B0A04020102020204" pitchFamily="34" charset="0"/>
              <a:ea typeface="Calibri" panose="020F0502020204030204" pitchFamily="34" charset="0"/>
              <a:cs typeface="Times New Roman" panose="02020603050405020304" pitchFamily="18" charset="0"/>
            </a:endParaRPr>
          </a:p>
        </p:txBody>
      </p:sp>
      <p:grpSp>
        <p:nvGrpSpPr>
          <p:cNvPr id="3" name="Group 2"/>
          <p:cNvGrpSpPr/>
          <p:nvPr/>
        </p:nvGrpSpPr>
        <p:grpSpPr>
          <a:xfrm>
            <a:off x="110248" y="3928919"/>
            <a:ext cx="2678554" cy="478107"/>
            <a:chOff x="110248" y="3928919"/>
            <a:chExt cx="2678554" cy="478107"/>
          </a:xfrm>
        </p:grpSpPr>
        <p:sp>
          <p:nvSpPr>
            <p:cNvPr id="12" name="CuadroTexto 40"/>
            <p:cNvSpPr txBox="1"/>
            <p:nvPr/>
          </p:nvSpPr>
          <p:spPr>
            <a:xfrm>
              <a:off x="110248" y="3939710"/>
              <a:ext cx="1252305" cy="400110"/>
            </a:xfrm>
            <a:prstGeom prst="rect">
              <a:avLst/>
            </a:prstGeom>
            <a:noFill/>
            <a:ln>
              <a:noFill/>
            </a:ln>
          </p:spPr>
          <p:txBody>
            <a:bodyPr wrap="square" rtlCol="0">
              <a:spAutoFit/>
            </a:bodyPr>
            <a:lstStyle/>
            <a:p>
              <a:r>
                <a:rPr lang="es-ES" sz="2000" b="1" dirty="0" smtClean="0">
                  <a:solidFill>
                    <a:srgbClr val="A85B41"/>
                  </a:solidFill>
                  <a:latin typeface="+mn-lt"/>
                </a:rPr>
                <a:t>¿</a:t>
              </a:r>
              <a:r>
                <a:rPr lang="es-ES" sz="2000" b="1" dirty="0" err="1" smtClean="0">
                  <a:solidFill>
                    <a:srgbClr val="A85B41"/>
                  </a:solidFill>
                  <a:latin typeface="+mn-lt"/>
                </a:rPr>
                <a:t>Why</a:t>
              </a:r>
              <a:r>
                <a:rPr lang="es-ES" sz="2000" b="1" dirty="0" smtClean="0">
                  <a:solidFill>
                    <a:srgbClr val="A85B41"/>
                  </a:solidFill>
                  <a:latin typeface="+mn-lt"/>
                </a:rPr>
                <a:t>?</a:t>
              </a:r>
              <a:endParaRPr lang="es-ES" sz="2000" b="1" dirty="0">
                <a:solidFill>
                  <a:srgbClr val="A85B41"/>
                </a:solidFill>
                <a:latin typeface="+mn-lt"/>
              </a:endParaRPr>
            </a:p>
          </p:txBody>
        </p:sp>
        <p:sp>
          <p:nvSpPr>
            <p:cNvPr id="2" name="Down Arrow 1"/>
            <p:cNvSpPr/>
            <p:nvPr/>
          </p:nvSpPr>
          <p:spPr>
            <a:xfrm rot="16200000">
              <a:off x="1836624" y="3454848"/>
              <a:ext cx="478107" cy="1426249"/>
            </a:xfrm>
            <a:prstGeom prst="downArrow">
              <a:avLst/>
            </a:prstGeom>
            <a:solidFill>
              <a:srgbClr val="A85B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Marcador de contenido 2"/>
          <p:cNvSpPr txBox="1">
            <a:spLocks/>
          </p:cNvSpPr>
          <p:nvPr/>
        </p:nvSpPr>
        <p:spPr bwMode="auto">
          <a:xfrm>
            <a:off x="3376662" y="5016453"/>
            <a:ext cx="5545448" cy="39504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342900" indent="-342900" eaLnBrk="1" hangingPunct="1">
              <a:lnSpc>
                <a:spcPct val="200000"/>
              </a:lnSpc>
              <a:spcBef>
                <a:spcPct val="20000"/>
              </a:spcBef>
              <a:buClr>
                <a:srgbClr val="00BBB3"/>
              </a:buClr>
              <a:buFont typeface="Wingdings" panose="05000000000000000000" pitchFamily="2" charset="2"/>
              <a:buChar char="q"/>
              <a:defRPr sz="1200" b="0" kern="0" baseline="0">
                <a:latin typeface="Franklin Gothic Book" panose="020B0503020102020204" pitchFamily="34" charset="0"/>
              </a:defRPr>
            </a:lvl1pPr>
            <a:lvl2pPr lvl="1" indent="0" defTabSz="858838" eaLnBrk="1" hangingPunct="1">
              <a:spcBef>
                <a:spcPct val="20000"/>
              </a:spcBef>
              <a:buClr>
                <a:srgbClr val="00BBB3"/>
              </a:buClr>
              <a:buFont typeface="Arial" panose="020B0604020202020204" pitchFamily="34" charset="0"/>
              <a:buNone/>
              <a:defRPr sz="1050" b="1" kern="0">
                <a:latin typeface="Franklin Gothic Book" panose="020B0503020102020204" pitchFamily="34" charset="0"/>
              </a:defRPr>
            </a:lvl2pPr>
            <a:lvl3pPr marL="1143000" indent="-228600" eaLnBrk="1" hangingPunct="1">
              <a:spcBef>
                <a:spcPct val="20000"/>
              </a:spcBef>
              <a:buClr>
                <a:srgbClr val="00BBB3"/>
              </a:buClr>
              <a:buFont typeface="Franklin Gothic Book" panose="020B0503020102020204" pitchFamily="34" charset="0"/>
              <a:buChar char="-"/>
              <a:defRPr sz="2400" b="1">
                <a:latin typeface="Franklin Gothic Book" panose="020B0503020102020204" pitchFamily="34" charset="0"/>
              </a:defRPr>
            </a:lvl3pPr>
            <a:lvl4pPr marL="1600200" indent="-228600" eaLnBrk="1" hangingPunct="1">
              <a:spcBef>
                <a:spcPct val="20000"/>
              </a:spcBef>
              <a:buClr>
                <a:srgbClr val="00BBB3"/>
              </a:buClr>
              <a:buFont typeface="Courier New" panose="02070309020205020404" pitchFamily="49" charset="0"/>
              <a:buChar char="o"/>
              <a:defRPr sz="2400" b="1">
                <a:latin typeface="Franklin Gothic Book" panose="020B0503020102020204" pitchFamily="34" charset="0"/>
              </a:defRPr>
            </a:lvl4pPr>
            <a:lvl5pPr marL="2057400" indent="-228600" eaLnBrk="1" hangingPunct="1">
              <a:spcBef>
                <a:spcPct val="20000"/>
              </a:spcBef>
              <a:buClr>
                <a:srgbClr val="00BBB3"/>
              </a:buClr>
              <a:buFont typeface="Courier New" panose="02070309020205020404" pitchFamily="49" charset="0"/>
              <a:buChar char="o"/>
              <a:defRPr sz="2400" b="1">
                <a:latin typeface="Franklin Gothic Book" panose="020B0503020102020204" pitchFamily="34" charset="0"/>
              </a:defRPr>
            </a:lvl5pPr>
            <a:lvl6pPr marL="2514600" indent="-228600" fontAlgn="base">
              <a:spcBef>
                <a:spcPct val="20000"/>
              </a:spcBef>
              <a:spcAft>
                <a:spcPct val="0"/>
              </a:spcAft>
              <a:buClr>
                <a:srgbClr val="CC9900"/>
              </a:buClr>
              <a:buFont typeface="Arial" charset="0"/>
              <a:buChar char="-"/>
              <a:defRPr sz="2400">
                <a:latin typeface="+mn-lt"/>
              </a:defRPr>
            </a:lvl6pPr>
            <a:lvl7pPr marL="2971800" indent="-228600" fontAlgn="base">
              <a:spcBef>
                <a:spcPct val="20000"/>
              </a:spcBef>
              <a:spcAft>
                <a:spcPct val="0"/>
              </a:spcAft>
              <a:buClr>
                <a:srgbClr val="CC9900"/>
              </a:buClr>
              <a:buFont typeface="Arial" charset="0"/>
              <a:buChar char="-"/>
              <a:defRPr sz="2400">
                <a:latin typeface="+mn-lt"/>
              </a:defRPr>
            </a:lvl7pPr>
            <a:lvl8pPr marL="3429000" indent="-228600" fontAlgn="base">
              <a:spcBef>
                <a:spcPct val="20000"/>
              </a:spcBef>
              <a:spcAft>
                <a:spcPct val="0"/>
              </a:spcAft>
              <a:buClr>
                <a:srgbClr val="CC9900"/>
              </a:buClr>
              <a:buFont typeface="Arial" charset="0"/>
              <a:buChar char="-"/>
              <a:defRPr sz="2400">
                <a:latin typeface="+mn-lt"/>
              </a:defRPr>
            </a:lvl8pPr>
            <a:lvl9pPr marL="3886200" indent="-228600" fontAlgn="base">
              <a:spcBef>
                <a:spcPct val="20000"/>
              </a:spcBef>
              <a:spcAft>
                <a:spcPct val="0"/>
              </a:spcAft>
              <a:buClr>
                <a:srgbClr val="CC9900"/>
              </a:buClr>
              <a:buFont typeface="Arial" charset="0"/>
              <a:buChar char="-"/>
              <a:defRPr sz="2400">
                <a:latin typeface="+mn-lt"/>
              </a:defRPr>
            </a:lvl9pPr>
          </a:lstStyle>
          <a:p>
            <a:pPr marL="0" indent="0" algn="just">
              <a:lnSpc>
                <a:spcPct val="100000"/>
              </a:lnSpc>
              <a:buNone/>
            </a:pPr>
            <a:r>
              <a:rPr lang="es-ES" sz="1600" b="1" dirty="0" smtClean="0">
                <a:latin typeface="Arial" panose="020B0604020202020204" pitchFamily="34" charset="0"/>
                <a:cs typeface="Arial" panose="020B0604020202020204" pitchFamily="34" charset="0"/>
              </a:rPr>
              <a:t>To VERIFY: </a:t>
            </a:r>
            <a:r>
              <a:rPr lang="es-ES" sz="1600" b="1" dirty="0" err="1" smtClean="0">
                <a:latin typeface="Arial" panose="020B0604020202020204" pitchFamily="34" charset="0"/>
                <a:cs typeface="Arial" panose="020B0604020202020204" pitchFamily="34" charset="0"/>
              </a:rPr>
              <a:t>Quality</a:t>
            </a:r>
            <a:r>
              <a:rPr lang="es-ES" sz="1600" b="1" dirty="0" smtClean="0">
                <a:latin typeface="Arial" panose="020B0604020202020204" pitchFamily="34" charset="0"/>
                <a:cs typeface="Arial" panose="020B0604020202020204" pitchFamily="34" charset="0"/>
              </a:rPr>
              <a:t> of </a:t>
            </a:r>
            <a:r>
              <a:rPr lang="es-ES" sz="1600" b="1" dirty="0" err="1" smtClean="0">
                <a:latin typeface="Arial" panose="020B0604020202020204" pitchFamily="34" charset="0"/>
                <a:cs typeface="Arial" panose="020B0604020202020204" pitchFamily="34" charset="0"/>
              </a:rPr>
              <a:t>the</a:t>
            </a:r>
            <a:r>
              <a:rPr lang="es-ES" sz="1600" b="1" dirty="0" smtClean="0">
                <a:latin typeface="Arial" panose="020B0604020202020204" pitchFamily="34" charset="0"/>
                <a:cs typeface="Arial" panose="020B0604020202020204" pitchFamily="34" charset="0"/>
              </a:rPr>
              <a:t> </a:t>
            </a:r>
            <a:r>
              <a:rPr lang="es-ES" sz="1600" b="1" dirty="0" err="1" smtClean="0">
                <a:latin typeface="Arial" panose="020B0604020202020204" pitchFamily="34" charset="0"/>
                <a:cs typeface="Arial" panose="020B0604020202020204" pitchFamily="34" charset="0"/>
              </a:rPr>
              <a:t>iron</a:t>
            </a:r>
            <a:r>
              <a:rPr lang="es-ES" sz="1600" b="1" dirty="0" smtClean="0">
                <a:latin typeface="Arial" panose="020B0604020202020204" pitchFamily="34" charset="0"/>
                <a:cs typeface="Arial" panose="020B0604020202020204" pitchFamily="34" charset="0"/>
              </a:rPr>
              <a:t> silicate </a:t>
            </a:r>
            <a:r>
              <a:rPr lang="es-ES" sz="1600" b="1" dirty="0" err="1" smtClean="0">
                <a:latin typeface="Arial" panose="020B0604020202020204" pitchFamily="34" charset="0"/>
                <a:cs typeface="Arial" panose="020B0604020202020204" pitchFamily="34" charset="0"/>
              </a:rPr>
              <a:t>granulate</a:t>
            </a:r>
            <a:r>
              <a:rPr lang="es-ES" sz="1600" b="1" dirty="0" smtClean="0">
                <a:latin typeface="Arial" panose="020B0604020202020204" pitchFamily="34" charset="0"/>
                <a:cs typeface="Arial" panose="020B0604020202020204" pitchFamily="34" charset="0"/>
              </a:rPr>
              <a:t>.</a:t>
            </a:r>
          </a:p>
          <a:p>
            <a:pPr algn="just">
              <a:lnSpc>
                <a:spcPct val="100000"/>
              </a:lnSpc>
            </a:pPr>
            <a:endParaRPr lang="es-ES" sz="1600" b="1" dirty="0" smtClean="0">
              <a:latin typeface="Arial" panose="020B0604020202020204" pitchFamily="34" charset="0"/>
              <a:cs typeface="Arial" panose="020B0604020202020204" pitchFamily="34" charset="0"/>
            </a:endParaRPr>
          </a:p>
        </p:txBody>
      </p:sp>
      <p:sp>
        <p:nvSpPr>
          <p:cNvPr id="11" name="Rectangle 10"/>
          <p:cNvSpPr/>
          <p:nvPr/>
        </p:nvSpPr>
        <p:spPr>
          <a:xfrm>
            <a:off x="84225" y="3360973"/>
            <a:ext cx="8837885" cy="502702"/>
          </a:xfrm>
          <a:prstGeom prst="rect">
            <a:avLst/>
          </a:prstGeom>
        </p:spPr>
        <p:txBody>
          <a:bodyPr wrap="square">
            <a:spAutoFit/>
          </a:bodyPr>
          <a:lstStyle/>
          <a:p>
            <a:pPr algn="just">
              <a:lnSpc>
                <a:spcPts val="1600"/>
              </a:lnSpc>
              <a:spcAft>
                <a:spcPts val="0"/>
              </a:spcAft>
            </a:pPr>
            <a:r>
              <a:rPr lang="en-US" sz="1600" b="1" dirty="0" smtClean="0">
                <a:latin typeface="Arial" panose="020B0604020202020204" pitchFamily="34" charset="0"/>
                <a:cs typeface="Arial" panose="020B0604020202020204" pitchFamily="34" charset="0"/>
              </a:rPr>
              <a:t>Atlantic Copper decided to </a:t>
            </a:r>
            <a:r>
              <a:rPr lang="en-US" sz="1600" b="1" dirty="0">
                <a:latin typeface="Arial" panose="020B0604020202020204" pitchFamily="34" charset="0"/>
                <a:cs typeface="Arial" panose="020B0604020202020204" pitchFamily="34" charset="0"/>
              </a:rPr>
              <a:t>carry out some tests of the </a:t>
            </a:r>
            <a:r>
              <a:rPr lang="en-US" sz="1600" b="1" dirty="0" err="1">
                <a:latin typeface="Arial" panose="020B0604020202020204" pitchFamily="34" charset="0"/>
                <a:cs typeface="Arial" panose="020B0604020202020204" pitchFamily="34" charset="0"/>
              </a:rPr>
              <a:t>Ecomaister</a:t>
            </a:r>
            <a:r>
              <a:rPr lang="en-US" sz="1600" b="1" dirty="0">
                <a:latin typeface="Arial" panose="020B0604020202020204" pitchFamily="34" charset="0"/>
                <a:cs typeface="Arial" panose="020B0604020202020204" pitchFamily="34" charset="0"/>
              </a:rPr>
              <a:t>-Hatch air atomization at laboratory-pilot scale in the </a:t>
            </a:r>
            <a:r>
              <a:rPr lang="en-US" sz="1600" b="1" dirty="0" smtClean="0">
                <a:latin typeface="Arial" panose="020B0604020202020204" pitchFamily="34" charset="0"/>
                <a:cs typeface="Arial" panose="020B0604020202020204" pitchFamily="34" charset="0"/>
              </a:rPr>
              <a:t>smelter facilities</a:t>
            </a:r>
            <a:endParaRPr lang="es-ES" sz="1600" b="1" dirty="0">
              <a:latin typeface="Arial" panose="020B0604020202020204" pitchFamily="34" charset="0"/>
              <a:cs typeface="Arial" panose="020B0604020202020204" pitchFamily="34" charset="0"/>
            </a:endParaRPr>
          </a:p>
        </p:txBody>
      </p:sp>
      <p:sp>
        <p:nvSpPr>
          <p:cNvPr id="13" name="Rectangle 12"/>
          <p:cNvSpPr/>
          <p:nvPr/>
        </p:nvSpPr>
        <p:spPr>
          <a:xfrm>
            <a:off x="110248" y="5641110"/>
            <a:ext cx="8714888" cy="707886"/>
          </a:xfrm>
          <a:prstGeom prst="rect">
            <a:avLst/>
          </a:prstGeom>
        </p:spPr>
        <p:txBody>
          <a:bodyPr wrap="square">
            <a:spAutoFit/>
          </a:bodyPr>
          <a:lstStyle/>
          <a:p>
            <a:pPr algn="just">
              <a:lnSpc>
                <a:spcPts val="1600"/>
              </a:lnSpc>
              <a:spcAft>
                <a:spcPts val="0"/>
              </a:spcAft>
            </a:pPr>
            <a:r>
              <a:rPr lang="en-US" sz="1600" dirty="0" smtClean="0">
                <a:latin typeface="Arial" panose="020B0604020202020204" pitchFamily="34" charset="0"/>
                <a:ea typeface="Times New Roman" panose="02020603050405020304" pitchFamily="18" charset="0"/>
                <a:cs typeface="Arial" panose="020B0604020202020204" pitchFamily="34" charset="0"/>
              </a:rPr>
              <a:t>T</a:t>
            </a:r>
            <a:r>
              <a:rPr lang="en-GB" sz="1600" dirty="0">
                <a:latin typeface="Arial" panose="020B0604020202020204" pitchFamily="34" charset="0"/>
                <a:ea typeface="Times New Roman" panose="02020603050405020304" pitchFamily="18" charset="0"/>
                <a:cs typeface="Arial" panose="020B0604020202020204" pitchFamily="34" charset="0"/>
              </a:rPr>
              <a:t>he main objective was to study and determine the effects of air atomization on the composition, leaching and </a:t>
            </a:r>
            <a:r>
              <a:rPr lang="en-GB" sz="1600" dirty="0" err="1">
                <a:latin typeface="Arial" panose="020B0604020202020204" pitchFamily="34" charset="0"/>
                <a:ea typeface="Times New Roman" panose="02020603050405020304" pitchFamily="18" charset="0"/>
                <a:cs typeface="Arial" panose="020B0604020202020204" pitchFamily="34" charset="0"/>
              </a:rPr>
              <a:t>granulometry</a:t>
            </a:r>
            <a:r>
              <a:rPr lang="en-GB" sz="1600" dirty="0">
                <a:latin typeface="Arial" panose="020B0604020202020204" pitchFamily="34" charset="0"/>
                <a:ea typeface="Times New Roman" panose="02020603050405020304" pitchFamily="18" charset="0"/>
                <a:cs typeface="Arial" panose="020B0604020202020204" pitchFamily="34" charset="0"/>
              </a:rPr>
              <a:t> of the slag when molten slag is quenched and granulated by means of air atomization.</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5" name="Group 4"/>
          <p:cNvGrpSpPr/>
          <p:nvPr/>
        </p:nvGrpSpPr>
        <p:grpSpPr>
          <a:xfrm>
            <a:off x="48750" y="4956448"/>
            <a:ext cx="3171895" cy="478612"/>
            <a:chOff x="48750" y="4956448"/>
            <a:chExt cx="3171895" cy="478612"/>
          </a:xfrm>
        </p:grpSpPr>
        <p:sp>
          <p:nvSpPr>
            <p:cNvPr id="14" name="CuadroTexto 40"/>
            <p:cNvSpPr txBox="1"/>
            <p:nvPr/>
          </p:nvSpPr>
          <p:spPr>
            <a:xfrm>
              <a:off x="48750" y="4956448"/>
              <a:ext cx="1808004" cy="400110"/>
            </a:xfrm>
            <a:prstGeom prst="rect">
              <a:avLst/>
            </a:prstGeom>
            <a:noFill/>
            <a:ln>
              <a:noFill/>
            </a:ln>
          </p:spPr>
          <p:txBody>
            <a:bodyPr wrap="square" rtlCol="0">
              <a:spAutoFit/>
            </a:bodyPr>
            <a:lstStyle/>
            <a:p>
              <a:r>
                <a:rPr lang="es-ES" sz="2000" b="1" dirty="0" smtClean="0">
                  <a:solidFill>
                    <a:srgbClr val="A85B41"/>
                  </a:solidFill>
                  <a:latin typeface="+mn-lt"/>
                </a:rPr>
                <a:t>¿Objetive?</a:t>
              </a:r>
              <a:endParaRPr lang="es-ES" sz="2000" b="1" dirty="0">
                <a:solidFill>
                  <a:srgbClr val="A85B41"/>
                </a:solidFill>
                <a:latin typeface="+mn-lt"/>
              </a:endParaRPr>
            </a:p>
          </p:txBody>
        </p:sp>
        <p:sp>
          <p:nvSpPr>
            <p:cNvPr id="15" name="Down Arrow 14"/>
            <p:cNvSpPr/>
            <p:nvPr/>
          </p:nvSpPr>
          <p:spPr>
            <a:xfrm rot="16200000">
              <a:off x="2268467" y="4482882"/>
              <a:ext cx="478107" cy="1426249"/>
            </a:xfrm>
            <a:prstGeom prst="downArrow">
              <a:avLst/>
            </a:prstGeom>
            <a:solidFill>
              <a:srgbClr val="A85B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60912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0"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0966DC23-5D75-4E55-94E0-8AC9A57DBD08}" type="slidenum">
              <a:rPr lang="en-US" smtClean="0"/>
              <a:pPr>
                <a:defRPr/>
              </a:pPr>
              <a:t>15</a:t>
            </a:fld>
            <a:endParaRPr lang="en-US" dirty="0"/>
          </a:p>
        </p:txBody>
      </p:sp>
      <p:sp>
        <p:nvSpPr>
          <p:cNvPr id="4" name="Marcador de contenido 2"/>
          <p:cNvSpPr txBox="1">
            <a:spLocks/>
          </p:cNvSpPr>
          <p:nvPr/>
        </p:nvSpPr>
        <p:spPr bwMode="auto">
          <a:xfrm>
            <a:off x="192903" y="1609156"/>
            <a:ext cx="3565058" cy="4367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BBB3"/>
              </a:buClr>
              <a:buFont typeface="Wingdings" panose="05000000000000000000" pitchFamily="2" charset="2"/>
              <a:buChar char="§"/>
              <a:defRPr sz="2400" b="1" baseline="0">
                <a:solidFill>
                  <a:schemeClr val="tx1"/>
                </a:solidFill>
                <a:latin typeface="Franklin Gothic Book" panose="020B0503020102020204" pitchFamily="34" charset="0"/>
                <a:ea typeface="+mn-ea"/>
                <a:cs typeface="+mn-cs"/>
              </a:defRPr>
            </a:lvl1pPr>
            <a:lvl2pPr marL="746125" indent="-288925" algn="l" defTabSz="858838" rtl="0" eaLnBrk="1" fontAlgn="base" hangingPunct="1">
              <a:spcBef>
                <a:spcPct val="20000"/>
              </a:spcBef>
              <a:spcAft>
                <a:spcPct val="0"/>
              </a:spcAft>
              <a:buClr>
                <a:srgbClr val="00BBB3"/>
              </a:buClr>
              <a:buFont typeface="Arial" panose="020B0604020202020204" pitchFamily="34" charset="0"/>
              <a:buChar char="•"/>
              <a:defRPr sz="2400" b="1">
                <a:solidFill>
                  <a:schemeClr val="tx1"/>
                </a:solidFill>
                <a:latin typeface="Franklin Gothic Book" panose="020B0503020102020204" pitchFamily="34" charset="0"/>
              </a:defRPr>
            </a:lvl2pPr>
            <a:lvl3pPr marL="1143000" indent="-228600" algn="l" rtl="0" eaLnBrk="1" fontAlgn="base" hangingPunct="1">
              <a:spcBef>
                <a:spcPct val="20000"/>
              </a:spcBef>
              <a:spcAft>
                <a:spcPct val="0"/>
              </a:spcAft>
              <a:buClr>
                <a:srgbClr val="00BBB3"/>
              </a:buClr>
              <a:buFont typeface="Franklin Gothic Book" panose="020B0503020102020204" pitchFamily="34" charset="0"/>
              <a:buChar char="-"/>
              <a:defRPr sz="2400" b="1">
                <a:solidFill>
                  <a:schemeClr val="tx1"/>
                </a:solidFill>
                <a:latin typeface="Franklin Gothic Book" panose="020B0503020102020204" pitchFamily="34" charset="0"/>
              </a:defRPr>
            </a:lvl3pPr>
            <a:lvl4pPr marL="16002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4pPr>
            <a:lvl5pPr marL="20574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0" indent="0">
              <a:spcAft>
                <a:spcPts val="600"/>
              </a:spcAft>
              <a:buNone/>
            </a:pPr>
            <a:r>
              <a:rPr lang="en-US" sz="3600" kern="0" dirty="0" smtClean="0">
                <a:solidFill>
                  <a:schemeClr val="bg1"/>
                </a:solidFill>
                <a:latin typeface="Cooper Black" panose="0208090404030B020404" pitchFamily="18" charset="0"/>
              </a:rPr>
              <a:t>INDEX</a:t>
            </a:r>
          </a:p>
          <a:p>
            <a:pPr marL="0" indent="0">
              <a:spcAft>
                <a:spcPts val="600"/>
              </a:spcAft>
              <a:buNone/>
            </a:pPr>
            <a:endParaRPr lang="en-US" sz="2200" kern="0" dirty="0" smtClean="0">
              <a:solidFill>
                <a:schemeClr val="bg1"/>
              </a:solidFill>
              <a:latin typeface="Cooper Black" panose="0208090404030B020404" pitchFamily="18" charset="0"/>
            </a:endParaRPr>
          </a:p>
          <a:p>
            <a:pPr>
              <a:spcAft>
                <a:spcPts val="600"/>
              </a:spcAft>
              <a:buFont typeface="Wingdings" panose="05000000000000000000" pitchFamily="2" charset="2"/>
              <a:buChar char="q"/>
            </a:pPr>
            <a:r>
              <a:rPr lang="en-US" sz="2200" kern="0" dirty="0" smtClean="0">
                <a:solidFill>
                  <a:schemeClr val="bg2">
                    <a:lumMod val="60000"/>
                    <a:lumOff val="40000"/>
                  </a:schemeClr>
                </a:solidFill>
              </a:rPr>
              <a:t>Atlantic Copper overview</a:t>
            </a:r>
          </a:p>
          <a:p>
            <a:pPr>
              <a:spcAft>
                <a:spcPts val="600"/>
              </a:spcAft>
              <a:buFont typeface="Wingdings" panose="05000000000000000000" pitchFamily="2" charset="2"/>
              <a:buChar char="q"/>
            </a:pPr>
            <a:r>
              <a:rPr lang="en-US" sz="2200" kern="0" dirty="0" smtClean="0">
                <a:solidFill>
                  <a:schemeClr val="bg1">
                    <a:lumMod val="65000"/>
                  </a:schemeClr>
                </a:solidFill>
              </a:rPr>
              <a:t>Project background</a:t>
            </a:r>
          </a:p>
          <a:p>
            <a:pPr>
              <a:spcAft>
                <a:spcPts val="600"/>
              </a:spcAft>
              <a:buFont typeface="Wingdings" panose="05000000000000000000" pitchFamily="2" charset="2"/>
              <a:buChar char="q"/>
            </a:pPr>
            <a:r>
              <a:rPr lang="en-US" sz="2200" kern="0" dirty="0" smtClean="0">
                <a:solidFill>
                  <a:schemeClr val="bg1"/>
                </a:solidFill>
              </a:rPr>
              <a:t>Pilot plant test</a:t>
            </a:r>
          </a:p>
          <a:p>
            <a:pPr>
              <a:spcAft>
                <a:spcPts val="600"/>
              </a:spcAft>
              <a:buFont typeface="Wingdings" panose="05000000000000000000" pitchFamily="2" charset="2"/>
              <a:buChar char="q"/>
            </a:pPr>
            <a:r>
              <a:rPr lang="en-US" sz="2200" kern="0" dirty="0" smtClean="0">
                <a:solidFill>
                  <a:schemeClr val="bg2">
                    <a:lumMod val="60000"/>
                    <a:lumOff val="40000"/>
                  </a:schemeClr>
                </a:solidFill>
              </a:rPr>
              <a:t>Conclusion</a:t>
            </a:r>
          </a:p>
        </p:txBody>
      </p:sp>
    </p:spTree>
    <p:extLst>
      <p:ext uri="{BB962C8B-B14F-4D97-AF65-F5344CB8AC3E}">
        <p14:creationId xmlns:p14="http://schemas.microsoft.com/office/powerpoint/2010/main" val="150329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4"/>
          </p:nvPr>
        </p:nvSpPr>
        <p:spPr/>
        <p:txBody>
          <a:bodyPr/>
          <a:lstStyle/>
          <a:p>
            <a:pPr>
              <a:defRPr/>
            </a:pPr>
            <a:fld id="{0966DC23-5D75-4E55-94E0-8AC9A57DBD08}" type="slidenum">
              <a:rPr lang="en-US" smtClean="0"/>
              <a:pPr>
                <a:defRPr/>
              </a:pPr>
              <a:t>16</a:t>
            </a:fld>
            <a:endParaRPr lang="en-US" dirty="0"/>
          </a:p>
        </p:txBody>
      </p:sp>
      <p:sp>
        <p:nvSpPr>
          <p:cNvPr id="22" name="Marcador de contenido 2"/>
          <p:cNvSpPr txBox="1">
            <a:spLocks/>
          </p:cNvSpPr>
          <p:nvPr/>
        </p:nvSpPr>
        <p:spPr bwMode="auto">
          <a:xfrm>
            <a:off x="90655" y="901647"/>
            <a:ext cx="9028631" cy="494996"/>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marL="342900" indent="-342900" eaLnBrk="1" hangingPunct="1">
              <a:lnSpc>
                <a:spcPct val="200000"/>
              </a:lnSpc>
              <a:spcBef>
                <a:spcPct val="20000"/>
              </a:spcBef>
              <a:buClr>
                <a:srgbClr val="00BBB3"/>
              </a:buClr>
              <a:buFont typeface="Wingdings" panose="05000000000000000000" pitchFamily="2" charset="2"/>
              <a:buChar char="q"/>
              <a:defRPr sz="1200" b="0" kern="0" baseline="0">
                <a:latin typeface="Franklin Gothic Book" panose="020B0503020102020204" pitchFamily="34" charset="0"/>
              </a:defRPr>
            </a:lvl1pPr>
            <a:lvl2pPr lvl="1" indent="0" defTabSz="858838" eaLnBrk="1" hangingPunct="1">
              <a:spcBef>
                <a:spcPct val="20000"/>
              </a:spcBef>
              <a:buClr>
                <a:srgbClr val="00BBB3"/>
              </a:buClr>
              <a:buFont typeface="Arial" panose="020B0604020202020204" pitchFamily="34" charset="0"/>
              <a:buNone/>
              <a:defRPr sz="1050" b="1" kern="0">
                <a:latin typeface="Franklin Gothic Book" panose="020B0503020102020204" pitchFamily="34" charset="0"/>
              </a:defRPr>
            </a:lvl2pPr>
            <a:lvl3pPr marL="1143000" indent="-228600" eaLnBrk="1" hangingPunct="1">
              <a:spcBef>
                <a:spcPct val="20000"/>
              </a:spcBef>
              <a:buClr>
                <a:srgbClr val="00BBB3"/>
              </a:buClr>
              <a:buFont typeface="Franklin Gothic Book" panose="020B0503020102020204" pitchFamily="34" charset="0"/>
              <a:buChar char="-"/>
              <a:defRPr sz="2400" b="1">
                <a:latin typeface="Franklin Gothic Book" panose="020B0503020102020204" pitchFamily="34" charset="0"/>
              </a:defRPr>
            </a:lvl3pPr>
            <a:lvl4pPr marL="1600200" indent="-228600" eaLnBrk="1" hangingPunct="1">
              <a:spcBef>
                <a:spcPct val="20000"/>
              </a:spcBef>
              <a:buClr>
                <a:srgbClr val="00BBB3"/>
              </a:buClr>
              <a:buFont typeface="Courier New" panose="02070309020205020404" pitchFamily="49" charset="0"/>
              <a:buChar char="o"/>
              <a:defRPr sz="2400" b="1">
                <a:latin typeface="Franklin Gothic Book" panose="020B0503020102020204" pitchFamily="34" charset="0"/>
              </a:defRPr>
            </a:lvl4pPr>
            <a:lvl5pPr marL="2057400" indent="-228600" eaLnBrk="1" hangingPunct="1">
              <a:spcBef>
                <a:spcPct val="20000"/>
              </a:spcBef>
              <a:buClr>
                <a:srgbClr val="00BBB3"/>
              </a:buClr>
              <a:buFont typeface="Courier New" panose="02070309020205020404" pitchFamily="49" charset="0"/>
              <a:buChar char="o"/>
              <a:defRPr sz="2400" b="1">
                <a:latin typeface="Franklin Gothic Book" panose="020B0503020102020204" pitchFamily="34" charset="0"/>
              </a:defRPr>
            </a:lvl5pPr>
            <a:lvl6pPr marL="2514600" indent="-228600" fontAlgn="base">
              <a:spcBef>
                <a:spcPct val="20000"/>
              </a:spcBef>
              <a:spcAft>
                <a:spcPct val="0"/>
              </a:spcAft>
              <a:buClr>
                <a:srgbClr val="CC9900"/>
              </a:buClr>
              <a:buFont typeface="Arial" charset="0"/>
              <a:buChar char="-"/>
              <a:defRPr sz="2400">
                <a:latin typeface="+mn-lt"/>
              </a:defRPr>
            </a:lvl6pPr>
            <a:lvl7pPr marL="2971800" indent="-228600" fontAlgn="base">
              <a:spcBef>
                <a:spcPct val="20000"/>
              </a:spcBef>
              <a:spcAft>
                <a:spcPct val="0"/>
              </a:spcAft>
              <a:buClr>
                <a:srgbClr val="CC9900"/>
              </a:buClr>
              <a:buFont typeface="Arial" charset="0"/>
              <a:buChar char="-"/>
              <a:defRPr sz="2400">
                <a:latin typeface="+mn-lt"/>
              </a:defRPr>
            </a:lvl7pPr>
            <a:lvl8pPr marL="3429000" indent="-228600" fontAlgn="base">
              <a:spcBef>
                <a:spcPct val="20000"/>
              </a:spcBef>
              <a:spcAft>
                <a:spcPct val="0"/>
              </a:spcAft>
              <a:buClr>
                <a:srgbClr val="CC9900"/>
              </a:buClr>
              <a:buFont typeface="Arial" charset="0"/>
              <a:buChar char="-"/>
              <a:defRPr sz="2400">
                <a:latin typeface="+mn-lt"/>
              </a:defRPr>
            </a:lvl8pPr>
            <a:lvl9pPr marL="3886200" indent="-228600" fontAlgn="base">
              <a:spcBef>
                <a:spcPct val="20000"/>
              </a:spcBef>
              <a:spcAft>
                <a:spcPct val="0"/>
              </a:spcAft>
              <a:buClr>
                <a:srgbClr val="CC9900"/>
              </a:buClr>
              <a:buFont typeface="Arial" charset="0"/>
              <a:buChar char="-"/>
              <a:defRPr sz="2400">
                <a:latin typeface="+mn-lt"/>
              </a:defRPr>
            </a:lvl9pPr>
          </a:lstStyle>
          <a:p>
            <a:r>
              <a:rPr lang="en-US" b="1" dirty="0" smtClean="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laboratory-pilot was installed by HATCH at the Atlantic Copper facilities. </a:t>
            </a:r>
            <a:endParaRPr lang="es-ES" b="1" dirty="0">
              <a:latin typeface="Arial" panose="020B0604020202020204" pitchFamily="34" charset="0"/>
              <a:cs typeface="Arial" panose="020B0604020202020204" pitchFamily="34" charset="0"/>
            </a:endParaRPr>
          </a:p>
        </p:txBody>
      </p:sp>
      <p:sp>
        <p:nvSpPr>
          <p:cNvPr id="9" name="Título 3"/>
          <p:cNvSpPr txBox="1">
            <a:spLocks/>
          </p:cNvSpPr>
          <p:nvPr/>
        </p:nvSpPr>
        <p:spPr bwMode="auto">
          <a:xfrm>
            <a:off x="210451" y="243958"/>
            <a:ext cx="9143999" cy="497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lnSpc>
                <a:spcPts val="2600"/>
              </a:lnSpc>
              <a:spcBef>
                <a:spcPct val="0"/>
              </a:spcBef>
              <a:spcAft>
                <a:spcPct val="0"/>
              </a:spcAft>
              <a:defRPr lang="en-US" sz="2400" b="1" i="0" kern="1200" dirty="0" smtClean="0">
                <a:solidFill>
                  <a:srgbClr val="A85B41"/>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a:lstStyle>
          <a:p>
            <a:r>
              <a:rPr lang="en-US" sz="2800" dirty="0" smtClean="0"/>
              <a:t>Pilot test 2015: method and description</a:t>
            </a:r>
            <a:endParaRPr lang="en-US" sz="2800" dirty="0"/>
          </a:p>
        </p:txBody>
      </p:sp>
      <p:sp>
        <p:nvSpPr>
          <p:cNvPr id="11" name="Rectangle 10"/>
          <p:cNvSpPr/>
          <p:nvPr/>
        </p:nvSpPr>
        <p:spPr>
          <a:xfrm>
            <a:off x="647367" y="2215217"/>
            <a:ext cx="1526971" cy="836208"/>
          </a:xfrm>
          <a:prstGeom prst="rect">
            <a:avLst/>
          </a:prstGeom>
          <a:solidFill>
            <a:srgbClr val="A85B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hlinkClick r:id="rId3" action="ppaction://hlinkfile"/>
              </a:rPr>
              <a:t>video</a:t>
            </a:r>
            <a:endParaRPr lang="es-ES" dirty="0">
              <a:solidFill>
                <a:schemeClr val="bg1"/>
              </a:solidFill>
            </a:endParaRPr>
          </a:p>
        </p:txBody>
      </p:sp>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2545812" y="1230569"/>
            <a:ext cx="6202000" cy="2597107"/>
          </a:xfrm>
          <a:prstGeom prst="rect">
            <a:avLst/>
          </a:prstGeom>
          <a:noFill/>
          <a:ln>
            <a:noFill/>
          </a:ln>
        </p:spPr>
      </p:pic>
      <p:grpSp>
        <p:nvGrpSpPr>
          <p:cNvPr id="2" name="Group 1"/>
          <p:cNvGrpSpPr/>
          <p:nvPr/>
        </p:nvGrpSpPr>
        <p:grpSpPr>
          <a:xfrm>
            <a:off x="3836" y="4058840"/>
            <a:ext cx="3204870" cy="2346250"/>
            <a:chOff x="3836" y="4058840"/>
            <a:chExt cx="3204870" cy="2346250"/>
          </a:xfrm>
        </p:grpSpPr>
        <p:sp>
          <p:nvSpPr>
            <p:cNvPr id="3" name="Rectangle 2"/>
            <p:cNvSpPr/>
            <p:nvPr/>
          </p:nvSpPr>
          <p:spPr>
            <a:xfrm>
              <a:off x="3836" y="4058840"/>
              <a:ext cx="3204870" cy="307777"/>
            </a:xfrm>
            <a:prstGeom prst="rect">
              <a:avLst/>
            </a:prstGeom>
            <a:noFill/>
            <a:ln>
              <a:noFill/>
            </a:ln>
          </p:spPr>
          <p:txBody>
            <a:bodyPr wrap="square" rtlCol="0">
              <a:spAutoFit/>
            </a:bodyPr>
            <a:lstStyle/>
            <a:p>
              <a:r>
                <a:rPr lang="en-US" sz="1400" b="1" dirty="0">
                  <a:solidFill>
                    <a:srgbClr val="A85B41"/>
                  </a:solidFill>
                  <a:latin typeface="+mn-lt"/>
                </a:rPr>
                <a:t>Slag Temperature Measurement</a:t>
              </a:r>
            </a:p>
          </p:txBody>
        </p:sp>
        <p:pic>
          <p:nvPicPr>
            <p:cNvPr id="6" name="Picture 5"/>
            <p:cNvPicPr>
              <a:picLocks noChangeAspect="1"/>
            </p:cNvPicPr>
            <p:nvPr/>
          </p:nvPicPr>
          <p:blipFill>
            <a:blip r:embed="rId5"/>
            <a:stretch>
              <a:fillRect/>
            </a:stretch>
          </p:blipFill>
          <p:spPr>
            <a:xfrm>
              <a:off x="90655" y="4412071"/>
              <a:ext cx="1524426" cy="1151579"/>
            </a:xfrm>
            <a:prstGeom prst="rect">
              <a:avLst/>
            </a:prstGeom>
          </p:spPr>
        </p:pic>
        <p:pic>
          <p:nvPicPr>
            <p:cNvPr id="7" name="Picture 6"/>
            <p:cNvPicPr>
              <a:picLocks noChangeAspect="1"/>
            </p:cNvPicPr>
            <p:nvPr/>
          </p:nvPicPr>
          <p:blipFill>
            <a:blip r:embed="rId6"/>
            <a:stretch>
              <a:fillRect/>
            </a:stretch>
          </p:blipFill>
          <p:spPr>
            <a:xfrm>
              <a:off x="1112193" y="5199169"/>
              <a:ext cx="1611190" cy="1205921"/>
            </a:xfrm>
            <a:prstGeom prst="rect">
              <a:avLst/>
            </a:prstGeom>
          </p:spPr>
        </p:pic>
      </p:grpSp>
      <p:grpSp>
        <p:nvGrpSpPr>
          <p:cNvPr id="16" name="Group 15"/>
          <p:cNvGrpSpPr/>
          <p:nvPr/>
        </p:nvGrpSpPr>
        <p:grpSpPr>
          <a:xfrm>
            <a:off x="6282083" y="4054270"/>
            <a:ext cx="2651466" cy="2234029"/>
            <a:chOff x="6282083" y="4054270"/>
            <a:chExt cx="2651466" cy="2234029"/>
          </a:xfrm>
        </p:grpSpPr>
        <p:sp>
          <p:nvSpPr>
            <p:cNvPr id="10" name="Rectangle 9"/>
            <p:cNvSpPr/>
            <p:nvPr/>
          </p:nvSpPr>
          <p:spPr>
            <a:xfrm>
              <a:off x="6562067" y="4054270"/>
              <a:ext cx="1908581" cy="307777"/>
            </a:xfrm>
            <a:prstGeom prst="rect">
              <a:avLst/>
            </a:prstGeom>
            <a:noFill/>
            <a:ln>
              <a:noFill/>
            </a:ln>
          </p:spPr>
          <p:txBody>
            <a:bodyPr wrap="square" rtlCol="0">
              <a:spAutoFit/>
            </a:bodyPr>
            <a:lstStyle/>
            <a:p>
              <a:r>
                <a:rPr lang="es-ES" sz="1400" b="1" dirty="0">
                  <a:solidFill>
                    <a:srgbClr val="A85B41"/>
                  </a:solidFill>
                  <a:latin typeface="+mn-lt"/>
                </a:rPr>
                <a:t>Samples collection</a:t>
              </a:r>
            </a:p>
          </p:txBody>
        </p:sp>
        <p:pic>
          <p:nvPicPr>
            <p:cNvPr id="8" name="Picture 7"/>
            <p:cNvPicPr>
              <a:picLocks noChangeAspect="1"/>
            </p:cNvPicPr>
            <p:nvPr/>
          </p:nvPicPr>
          <p:blipFill>
            <a:blip r:embed="rId7"/>
            <a:stretch>
              <a:fillRect/>
            </a:stretch>
          </p:blipFill>
          <p:spPr>
            <a:xfrm>
              <a:off x="6282083" y="4559178"/>
              <a:ext cx="1234275" cy="1239736"/>
            </a:xfrm>
            <a:prstGeom prst="rect">
              <a:avLst/>
            </a:prstGeom>
          </p:spPr>
        </p:pic>
        <p:pic>
          <p:nvPicPr>
            <p:cNvPr id="14" name="Picture 13"/>
            <p:cNvPicPr>
              <a:picLocks noChangeAspect="1"/>
            </p:cNvPicPr>
            <p:nvPr/>
          </p:nvPicPr>
          <p:blipFill>
            <a:blip r:embed="rId8"/>
            <a:stretch>
              <a:fillRect/>
            </a:stretch>
          </p:blipFill>
          <p:spPr>
            <a:xfrm>
              <a:off x="7064332" y="5445567"/>
              <a:ext cx="1869217" cy="842732"/>
            </a:xfrm>
            <a:prstGeom prst="rect">
              <a:avLst/>
            </a:prstGeom>
          </p:spPr>
        </p:pic>
      </p:grpSp>
      <p:grpSp>
        <p:nvGrpSpPr>
          <p:cNvPr id="13" name="Group 12"/>
          <p:cNvGrpSpPr/>
          <p:nvPr/>
        </p:nvGrpSpPr>
        <p:grpSpPr>
          <a:xfrm>
            <a:off x="3173909" y="4058840"/>
            <a:ext cx="2820003" cy="2182870"/>
            <a:chOff x="3173909" y="4058840"/>
            <a:chExt cx="2820003" cy="2182870"/>
          </a:xfrm>
        </p:grpSpPr>
        <p:sp>
          <p:nvSpPr>
            <p:cNvPr id="5" name="Rectangle 4"/>
            <p:cNvSpPr/>
            <p:nvPr/>
          </p:nvSpPr>
          <p:spPr>
            <a:xfrm>
              <a:off x="3173909" y="4058840"/>
              <a:ext cx="2820003" cy="307777"/>
            </a:xfrm>
            <a:prstGeom prst="rect">
              <a:avLst/>
            </a:prstGeom>
            <a:noFill/>
            <a:ln>
              <a:noFill/>
            </a:ln>
          </p:spPr>
          <p:txBody>
            <a:bodyPr wrap="square" rtlCol="0">
              <a:spAutoFit/>
            </a:bodyPr>
            <a:lstStyle/>
            <a:p>
              <a:r>
                <a:rPr lang="en-US" sz="1400" b="1" dirty="0">
                  <a:solidFill>
                    <a:srgbClr val="A85B41"/>
                  </a:solidFill>
                  <a:latin typeface="+mn-lt"/>
                </a:rPr>
                <a:t>Slag Flow Rate Measurement</a:t>
              </a:r>
              <a:endParaRPr lang="es-ES" sz="1400" b="1" dirty="0">
                <a:solidFill>
                  <a:srgbClr val="A85B41"/>
                </a:solidFill>
                <a:latin typeface="+mn-lt"/>
              </a:endParaRPr>
            </a:p>
          </p:txBody>
        </p:sp>
        <p:pic>
          <p:nvPicPr>
            <p:cNvPr id="15" name="Picture 14"/>
            <p:cNvPicPr>
              <a:picLocks noChangeAspect="1"/>
            </p:cNvPicPr>
            <p:nvPr/>
          </p:nvPicPr>
          <p:blipFill>
            <a:blip r:embed="rId9"/>
            <a:stretch>
              <a:fillRect/>
            </a:stretch>
          </p:blipFill>
          <p:spPr>
            <a:xfrm>
              <a:off x="3490928" y="4612971"/>
              <a:ext cx="2149583" cy="1628739"/>
            </a:xfrm>
            <a:prstGeom prst="rect">
              <a:avLst/>
            </a:prstGeom>
          </p:spPr>
        </p:pic>
      </p:grpSp>
    </p:spTree>
    <p:extLst>
      <p:ext uri="{BB962C8B-B14F-4D97-AF65-F5344CB8AC3E}">
        <p14:creationId xmlns:p14="http://schemas.microsoft.com/office/powerpoint/2010/main" val="210619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17</a:t>
            </a:fld>
            <a:endParaRPr lang="en-US" dirty="0"/>
          </a:p>
        </p:txBody>
      </p:sp>
      <p:sp>
        <p:nvSpPr>
          <p:cNvPr id="3" name="Rectangle 2"/>
          <p:cNvSpPr/>
          <p:nvPr/>
        </p:nvSpPr>
        <p:spPr>
          <a:xfrm>
            <a:off x="1743637" y="226759"/>
            <a:ext cx="4706738" cy="582852"/>
          </a:xfrm>
          <a:prstGeom prst="rect">
            <a:avLst/>
          </a:prstGeom>
        </p:spPr>
        <p:txBody>
          <a:bodyPr wrap="none">
            <a:spAutoFit/>
          </a:bodyPr>
          <a:lstStyle/>
          <a:p>
            <a:pPr lvl="1" algn="just">
              <a:lnSpc>
                <a:spcPct val="110000"/>
              </a:lnSpc>
              <a:spcAft>
                <a:spcPts val="1200"/>
              </a:spcAft>
            </a:pPr>
            <a:r>
              <a:rPr lang="en-GB" sz="3200" b="1" i="1" kern="0" dirty="0" smtClean="0">
                <a:solidFill>
                  <a:srgbClr val="A85B41"/>
                </a:solidFill>
                <a:latin typeface="+mj-lt"/>
                <a:ea typeface="+mj-ea"/>
                <a:cs typeface="+mj-cs"/>
              </a:rPr>
              <a:t>parameters vs tests</a:t>
            </a:r>
            <a:endParaRPr lang="es-ES" sz="3200" b="1" i="1" kern="0" dirty="0">
              <a:solidFill>
                <a:srgbClr val="A85B41"/>
              </a:solidFill>
              <a:latin typeface="+mj-lt"/>
              <a:ea typeface="+mj-ea"/>
              <a:cs typeface="+mj-cs"/>
            </a:endParaRPr>
          </a:p>
        </p:txBody>
      </p:sp>
      <p:pic>
        <p:nvPicPr>
          <p:cNvPr id="7" name="Picture 6"/>
          <p:cNvPicPr/>
          <p:nvPr/>
        </p:nvPicPr>
        <p:blipFill>
          <a:blip r:embed="rId3">
            <a:extLst>
              <a:ext uri="{28A0092B-C50C-407E-A947-70E740481C1C}">
                <a14:useLocalDpi xmlns:a14="http://schemas.microsoft.com/office/drawing/2010/main" val="0"/>
              </a:ext>
            </a:extLst>
          </a:blip>
          <a:srcRect t="6577"/>
          <a:stretch>
            <a:fillRect/>
          </a:stretch>
        </p:blipFill>
        <p:spPr bwMode="auto">
          <a:xfrm>
            <a:off x="646104" y="2253337"/>
            <a:ext cx="6901794" cy="4224131"/>
          </a:xfrm>
          <a:prstGeom prst="rect">
            <a:avLst/>
          </a:prstGeom>
          <a:noFill/>
          <a:ln>
            <a:noFill/>
          </a:ln>
        </p:spPr>
      </p:pic>
      <p:sp>
        <p:nvSpPr>
          <p:cNvPr id="6" name="Rectangle 5"/>
          <p:cNvSpPr/>
          <p:nvPr/>
        </p:nvSpPr>
        <p:spPr>
          <a:xfrm>
            <a:off x="-1" y="1026592"/>
            <a:ext cx="9119287" cy="1118255"/>
          </a:xfrm>
          <a:prstGeom prst="rect">
            <a:avLst/>
          </a:prstGeom>
        </p:spPr>
        <p:txBody>
          <a:bodyPr wrap="square">
            <a:spAutoFit/>
          </a:bodyPr>
          <a:lstStyle/>
          <a:p>
            <a:pPr algn="ctr">
              <a:lnSpc>
                <a:spcPts val="1600"/>
              </a:lnSpc>
              <a:spcAft>
                <a:spcPts val="0"/>
              </a:spcAft>
            </a:pPr>
            <a:r>
              <a:rPr lang="en-GB" sz="1400" b="1" i="1" dirty="0" smtClean="0">
                <a:latin typeface="Arial" panose="020B0604020202020204" pitchFamily="34" charset="0"/>
                <a:ea typeface="Times New Roman" panose="02020603050405020304" pitchFamily="18" charset="0"/>
                <a:cs typeface="Arial" panose="020B0604020202020204" pitchFamily="34" charset="0"/>
              </a:rPr>
              <a:t>Summary </a:t>
            </a:r>
            <a:r>
              <a:rPr lang="en-GB" sz="1400" b="1" i="1" dirty="0">
                <a:latin typeface="Arial" panose="020B0604020202020204" pitchFamily="34" charset="0"/>
                <a:ea typeface="Times New Roman" panose="02020603050405020304" pitchFamily="18" charset="0"/>
                <a:cs typeface="Arial" panose="020B0604020202020204" pitchFamily="34" charset="0"/>
              </a:rPr>
              <a:t>of </a:t>
            </a:r>
            <a:r>
              <a:rPr lang="en-GB" sz="1400" b="1" dirty="0">
                <a:latin typeface="Arial" panose="020B0604020202020204" pitchFamily="34" charset="0"/>
                <a:ea typeface="Times New Roman" panose="02020603050405020304" pitchFamily="18" charset="0"/>
                <a:cs typeface="Arial" panose="020B0604020202020204" pitchFamily="34" charset="0"/>
              </a:rPr>
              <a:t>test</a:t>
            </a:r>
            <a:r>
              <a:rPr lang="en-GB" sz="1400" b="1" i="1" dirty="0">
                <a:latin typeface="Arial" panose="020B0604020202020204" pitchFamily="34" charset="0"/>
                <a:ea typeface="Times New Roman" panose="02020603050405020304" pitchFamily="18" charset="0"/>
                <a:cs typeface="Arial" panose="020B0604020202020204" pitchFamily="34" charset="0"/>
              </a:rPr>
              <a:t> runs completed. </a:t>
            </a:r>
            <a:r>
              <a:rPr lang="en-GB" sz="1400" dirty="0">
                <a:latin typeface="Arial" panose="020B0604020202020204" pitchFamily="34" charset="0"/>
                <a:ea typeface="Times New Roman" panose="02020603050405020304" pitchFamily="18" charset="0"/>
                <a:cs typeface="Arial" panose="020B0604020202020204" pitchFamily="34" charset="0"/>
              </a:rPr>
              <a:t>The acronyms noted in the runs represent: HVLR = High Velocity, Low air-to-slag Ratio,</a:t>
            </a:r>
            <a:r>
              <a:rPr lang="en-GB" sz="1400" i="1" dirty="0">
                <a:latin typeface="Arial" panose="020B0604020202020204" pitchFamily="34" charset="0"/>
                <a:ea typeface="Times New Roman" panose="02020603050405020304" pitchFamily="18" charset="0"/>
                <a:cs typeface="Arial" panose="020B0604020202020204" pitchFamily="34" charset="0"/>
              </a:rPr>
              <a:t> </a:t>
            </a:r>
            <a:r>
              <a:rPr lang="en-GB" sz="1400" dirty="0">
                <a:latin typeface="Arial" panose="020B0604020202020204" pitchFamily="34" charset="0"/>
                <a:ea typeface="Times New Roman" panose="02020603050405020304" pitchFamily="18" charset="0"/>
                <a:cs typeface="Arial" panose="020B0604020202020204" pitchFamily="34" charset="0"/>
              </a:rPr>
              <a:t>HVHR = High Velocity, High air-to-slag Ratio, LVLR = Low Velocity, Low air-to-slag Ratio LVHR = Low Velocity, High air-to-slag Ratio, </a:t>
            </a:r>
            <a:r>
              <a:rPr lang="en-GB" sz="1400" dirty="0" err="1">
                <a:latin typeface="Arial" panose="020B0604020202020204" pitchFamily="34" charset="0"/>
                <a:ea typeface="Times New Roman" panose="02020603050405020304" pitchFamily="18" charset="0"/>
                <a:cs typeface="Arial" panose="020B0604020202020204" pitchFamily="34" charset="0"/>
              </a:rPr>
              <a:t>HVoutlier</a:t>
            </a:r>
            <a:r>
              <a:rPr lang="en-GB" sz="1400" dirty="0">
                <a:latin typeface="Arial" panose="020B0604020202020204" pitchFamily="34" charset="0"/>
                <a:ea typeface="Times New Roman" panose="02020603050405020304" pitchFamily="18" charset="0"/>
                <a:cs typeface="Arial" panose="020B0604020202020204" pitchFamily="34" charset="0"/>
              </a:rPr>
              <a:t> = High Velocity data points that are well above the targeted air-to-slag ratio, </a:t>
            </a:r>
            <a:r>
              <a:rPr lang="en-GB" sz="1400" dirty="0" err="1">
                <a:latin typeface="Arial" panose="020B0604020202020204" pitchFamily="34" charset="0"/>
                <a:ea typeface="Times New Roman" panose="02020603050405020304" pitchFamily="18" charset="0"/>
                <a:cs typeface="Arial" panose="020B0604020202020204" pitchFamily="34" charset="0"/>
              </a:rPr>
              <a:t>HVmid</a:t>
            </a:r>
            <a:r>
              <a:rPr lang="en-GB" sz="1400" dirty="0">
                <a:latin typeface="Arial" panose="020B0604020202020204" pitchFamily="34" charset="0"/>
                <a:ea typeface="Times New Roman" panose="02020603050405020304" pitchFamily="18" charset="0"/>
                <a:cs typeface="Arial" panose="020B0604020202020204" pitchFamily="34" charset="0"/>
              </a:rPr>
              <a:t> = High Velocity data points midway between air-to-slag ratio targets. </a:t>
            </a:r>
            <a:r>
              <a:rPr lang="en-GB" sz="1400" dirty="0" err="1">
                <a:latin typeface="Arial" panose="020B0604020202020204" pitchFamily="34" charset="0"/>
                <a:ea typeface="Times New Roman" panose="02020603050405020304" pitchFamily="18" charset="0"/>
                <a:cs typeface="Arial" panose="020B0604020202020204" pitchFamily="34" charset="0"/>
              </a:rPr>
              <a:t>LVmid</a:t>
            </a:r>
            <a:r>
              <a:rPr lang="en-GB" sz="1400" dirty="0">
                <a:latin typeface="Arial" panose="020B0604020202020204" pitchFamily="34" charset="0"/>
                <a:ea typeface="Times New Roman" panose="02020603050405020304" pitchFamily="18" charset="0"/>
                <a:cs typeface="Arial" panose="020B0604020202020204" pitchFamily="34" charset="0"/>
              </a:rPr>
              <a:t> = Low Velocity data points midway between air-to-slag ratio targets</a:t>
            </a:r>
            <a:r>
              <a:rPr lang="en-GB" sz="1200" dirty="0">
                <a:latin typeface="Calibri" panose="020F0502020204030204" pitchFamily="34" charset="0"/>
                <a:ea typeface="Times New Roman" panose="02020603050405020304" pitchFamily="18" charset="0"/>
              </a:rPr>
              <a:t>.</a:t>
            </a:r>
            <a:endParaRPr lang="es-ES" sz="12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91916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18</a:t>
            </a:fld>
            <a:endParaRPr lang="en-US" dirty="0"/>
          </a:p>
        </p:txBody>
      </p:sp>
      <p:sp>
        <p:nvSpPr>
          <p:cNvPr id="3" name="Rectangle 2"/>
          <p:cNvSpPr/>
          <p:nvPr/>
        </p:nvSpPr>
        <p:spPr>
          <a:xfrm>
            <a:off x="1150529" y="226759"/>
            <a:ext cx="5892960" cy="582852"/>
          </a:xfrm>
          <a:prstGeom prst="rect">
            <a:avLst/>
          </a:prstGeom>
        </p:spPr>
        <p:txBody>
          <a:bodyPr wrap="none">
            <a:spAutoFit/>
          </a:bodyPr>
          <a:lstStyle/>
          <a:p>
            <a:pPr lvl="1" algn="just">
              <a:lnSpc>
                <a:spcPct val="110000"/>
              </a:lnSpc>
              <a:spcAft>
                <a:spcPts val="1200"/>
              </a:spcAft>
            </a:pPr>
            <a:r>
              <a:rPr lang="en-GB" sz="3200" b="1" i="1" kern="0" dirty="0" smtClean="0">
                <a:solidFill>
                  <a:srgbClr val="A85B41"/>
                </a:solidFill>
                <a:latin typeface="+mj-lt"/>
                <a:ea typeface="+mj-ea"/>
                <a:cs typeface="+mj-cs"/>
              </a:rPr>
              <a:t>Results: physical analysis</a:t>
            </a:r>
            <a:endParaRPr lang="es-ES" sz="3200" b="1" i="1" kern="0" dirty="0">
              <a:solidFill>
                <a:srgbClr val="A85B41"/>
              </a:solidFill>
              <a:latin typeface="+mj-lt"/>
              <a:ea typeface="+mj-ea"/>
              <a:cs typeface="+mj-cs"/>
            </a:endParaRPr>
          </a:p>
        </p:txBody>
      </p:sp>
      <p:sp>
        <p:nvSpPr>
          <p:cNvPr id="9" name="Rectangle 8"/>
          <p:cNvSpPr/>
          <p:nvPr/>
        </p:nvSpPr>
        <p:spPr>
          <a:xfrm>
            <a:off x="5377456" y="1077943"/>
            <a:ext cx="3664285" cy="1323439"/>
          </a:xfrm>
          <a:prstGeom prst="rect">
            <a:avLst/>
          </a:prstGeom>
        </p:spPr>
        <p:txBody>
          <a:bodyPr wrap="square">
            <a:spAutoFit/>
          </a:bodyPr>
          <a:lstStyle/>
          <a:p>
            <a:pPr marL="342900" indent="-342900" algn="just">
              <a:lnSpc>
                <a:spcPts val="1600"/>
              </a:lnSpc>
              <a:spcBef>
                <a:spcPct val="20000"/>
              </a:spcBef>
              <a:buClr>
                <a:srgbClr val="00BBB3"/>
              </a:buClr>
              <a:buFont typeface="Wingdings" panose="05000000000000000000" pitchFamily="2" charset="2"/>
              <a:buChar char="§"/>
            </a:pPr>
            <a:r>
              <a:rPr lang="en-GB" sz="1600" b="1" kern="0" dirty="0">
                <a:latin typeface="Arial" panose="020B0604020202020204" pitchFamily="34" charset="0"/>
                <a:cs typeface="Arial" panose="020B0604020202020204" pitchFamily="34" charset="0"/>
              </a:rPr>
              <a:t>A</a:t>
            </a:r>
            <a:r>
              <a:rPr lang="en-GB" sz="1600" b="1" kern="0" dirty="0" smtClean="0">
                <a:latin typeface="Arial" panose="020B0604020202020204" pitchFamily="34" charset="0"/>
                <a:cs typeface="Arial" panose="020B0604020202020204" pitchFamily="34" charset="0"/>
              </a:rPr>
              <a:t>pparent </a:t>
            </a:r>
            <a:r>
              <a:rPr lang="en-GB" sz="1600" b="1" kern="0" dirty="0">
                <a:latin typeface="Arial" panose="020B0604020202020204" pitchFamily="34" charset="0"/>
                <a:cs typeface="Arial" panose="020B0604020202020204" pitchFamily="34" charset="0"/>
              </a:rPr>
              <a:t>density </a:t>
            </a:r>
            <a:r>
              <a:rPr lang="en-GB" sz="1600" kern="0" dirty="0">
                <a:latin typeface="Arial" panose="020B0604020202020204" pitchFamily="34" charset="0"/>
                <a:cs typeface="Arial" panose="020B0604020202020204" pitchFamily="34" charset="0"/>
              </a:rPr>
              <a:t>(UNE 103301) and </a:t>
            </a:r>
            <a:r>
              <a:rPr lang="en-GB" sz="1600" b="1" kern="0" dirty="0">
                <a:latin typeface="Arial" panose="020B0604020202020204" pitchFamily="34" charset="0"/>
                <a:cs typeface="Arial" panose="020B0604020202020204" pitchFamily="34" charset="0"/>
              </a:rPr>
              <a:t>Mohs hardness. </a:t>
            </a:r>
            <a:r>
              <a:rPr lang="en-GB" sz="1600" u="sng" kern="0" dirty="0">
                <a:latin typeface="Arial" panose="020B0604020202020204" pitchFamily="34" charset="0"/>
                <a:cs typeface="Arial" panose="020B0604020202020204" pitchFamily="34" charset="0"/>
              </a:rPr>
              <a:t>Similar results were found in all samples</a:t>
            </a:r>
            <a:r>
              <a:rPr lang="en-GB" sz="1600" kern="0" dirty="0">
                <a:latin typeface="Arial" panose="020B0604020202020204" pitchFamily="34" charset="0"/>
                <a:cs typeface="Arial" panose="020B0604020202020204" pitchFamily="34" charset="0"/>
              </a:rPr>
              <a:t>, showing </a:t>
            </a:r>
            <a:r>
              <a:rPr lang="en-GB" sz="1600" b="1" kern="0" dirty="0">
                <a:solidFill>
                  <a:srgbClr val="A85B41"/>
                </a:solidFill>
                <a:latin typeface="Arial" panose="020B0604020202020204" pitchFamily="34" charset="0"/>
                <a:cs typeface="Arial" panose="020B0604020202020204" pitchFamily="34" charset="0"/>
              </a:rPr>
              <a:t>apparent density around 2.2 </a:t>
            </a:r>
            <a:r>
              <a:rPr lang="en-GB" sz="1600" b="1" kern="0" dirty="0" smtClean="0">
                <a:solidFill>
                  <a:srgbClr val="A85B41"/>
                </a:solidFill>
                <a:latin typeface="Arial" panose="020B0604020202020204" pitchFamily="34" charset="0"/>
                <a:cs typeface="Arial" panose="020B0604020202020204" pitchFamily="34" charset="0"/>
              </a:rPr>
              <a:t>g/cm</a:t>
            </a:r>
            <a:r>
              <a:rPr lang="en-GB" sz="1600" b="1" kern="0" baseline="30000" dirty="0" smtClean="0">
                <a:solidFill>
                  <a:srgbClr val="A85B41"/>
                </a:solidFill>
                <a:latin typeface="Arial" panose="020B0604020202020204" pitchFamily="34" charset="0"/>
                <a:cs typeface="Arial" panose="020B0604020202020204" pitchFamily="34" charset="0"/>
              </a:rPr>
              <a:t>3</a:t>
            </a:r>
            <a:r>
              <a:rPr lang="en-GB" sz="1600" b="1" kern="0" dirty="0" smtClean="0">
                <a:solidFill>
                  <a:srgbClr val="A85B41"/>
                </a:solidFill>
                <a:latin typeface="Arial" panose="020B0604020202020204" pitchFamily="34" charset="0"/>
                <a:cs typeface="Arial" panose="020B0604020202020204" pitchFamily="34" charset="0"/>
              </a:rPr>
              <a:t> and </a:t>
            </a:r>
            <a:r>
              <a:rPr lang="en-GB" sz="1600" b="1" kern="0" dirty="0">
                <a:solidFill>
                  <a:srgbClr val="A85B41"/>
                </a:solidFill>
                <a:latin typeface="Arial" panose="020B0604020202020204" pitchFamily="34" charset="0"/>
                <a:cs typeface="Arial" panose="020B0604020202020204" pitchFamily="34" charset="0"/>
              </a:rPr>
              <a:t>Mohs hardness </a:t>
            </a:r>
            <a:r>
              <a:rPr lang="en-GB" sz="1600" b="1" kern="0" dirty="0" smtClean="0">
                <a:solidFill>
                  <a:srgbClr val="A85B41"/>
                </a:solidFill>
                <a:latin typeface="Arial" panose="020B0604020202020204" pitchFamily="34" charset="0"/>
                <a:cs typeface="Arial" panose="020B0604020202020204" pitchFamily="34" charset="0"/>
              </a:rPr>
              <a:t>&lt;7</a:t>
            </a:r>
            <a:endParaRPr lang="es-ES" sz="1600" b="1" kern="0" dirty="0">
              <a:solidFill>
                <a:srgbClr val="A85B41"/>
              </a:solidFill>
              <a:latin typeface="Arial" panose="020B0604020202020204" pitchFamily="34" charset="0"/>
              <a:cs typeface="Arial" panose="020B0604020202020204" pitchFamily="34" charset="0"/>
            </a:endParaRPr>
          </a:p>
        </p:txBody>
      </p:sp>
      <p:grpSp>
        <p:nvGrpSpPr>
          <p:cNvPr id="6" name="Group 5"/>
          <p:cNvGrpSpPr/>
          <p:nvPr/>
        </p:nvGrpSpPr>
        <p:grpSpPr>
          <a:xfrm>
            <a:off x="61718" y="1066233"/>
            <a:ext cx="5600952" cy="5057920"/>
            <a:chOff x="61718" y="1066233"/>
            <a:chExt cx="5600952" cy="5057920"/>
          </a:xfrm>
        </p:grpSpPr>
        <p:sp>
          <p:nvSpPr>
            <p:cNvPr id="5" name="Rectangle 4"/>
            <p:cNvSpPr/>
            <p:nvPr/>
          </p:nvSpPr>
          <p:spPr>
            <a:xfrm>
              <a:off x="61718" y="1066233"/>
              <a:ext cx="5350566" cy="1528624"/>
            </a:xfrm>
            <a:prstGeom prst="rect">
              <a:avLst/>
            </a:prstGeom>
          </p:spPr>
          <p:txBody>
            <a:bodyPr wrap="square">
              <a:spAutoFit/>
            </a:bodyPr>
            <a:lstStyle/>
            <a:p>
              <a:pPr marL="342900" indent="-342900" algn="just">
                <a:lnSpc>
                  <a:spcPts val="1600"/>
                </a:lnSpc>
                <a:spcBef>
                  <a:spcPct val="20000"/>
                </a:spcBef>
                <a:buClr>
                  <a:srgbClr val="00BBB3"/>
                </a:buClr>
                <a:buFont typeface="Wingdings" panose="05000000000000000000" pitchFamily="2" charset="2"/>
                <a:buChar char="§"/>
              </a:pPr>
              <a:r>
                <a:rPr lang="en-GB" sz="1600" b="1" kern="0" dirty="0" smtClean="0">
                  <a:latin typeface="Arial" panose="020B0604020202020204" pitchFamily="34" charset="0"/>
                  <a:cs typeface="Arial" panose="020B0604020202020204" pitchFamily="34" charset="0"/>
                </a:rPr>
                <a:t>Size distribution</a:t>
              </a:r>
              <a:r>
                <a:rPr lang="en-GB" sz="1600" kern="0" dirty="0" smtClean="0">
                  <a:latin typeface="Arial" panose="020B0604020202020204" pitchFamily="34" charset="0"/>
                  <a:cs typeface="Arial" panose="020B0604020202020204" pitchFamily="34" charset="0"/>
                </a:rPr>
                <a:t>: The </a:t>
              </a:r>
              <a:r>
                <a:rPr lang="en-GB" sz="1600" kern="0" dirty="0">
                  <a:latin typeface="Arial" panose="020B0604020202020204" pitchFamily="34" charset="0"/>
                  <a:cs typeface="Arial" panose="020B0604020202020204" pitchFamily="34" charset="0"/>
                </a:rPr>
                <a:t>samples collected were pre-sieved, rejecting particles &gt;1 cm, and calculating the yield as the percentage of particles &lt;1 cm. </a:t>
              </a:r>
              <a:r>
                <a:rPr lang="en-GB" sz="1600" kern="0" dirty="0" smtClean="0">
                  <a:latin typeface="Arial" panose="020B0604020202020204" pitchFamily="34" charset="0"/>
                  <a:cs typeface="Arial" panose="020B0604020202020204" pitchFamily="34" charset="0"/>
                </a:rPr>
                <a:t>The </a:t>
              </a:r>
              <a:r>
                <a:rPr lang="en-GB" sz="1600" kern="0" dirty="0">
                  <a:latin typeface="Arial" panose="020B0604020202020204" pitchFamily="34" charset="0"/>
                  <a:cs typeface="Arial" panose="020B0604020202020204" pitchFamily="34" charset="0"/>
                </a:rPr>
                <a:t>bulk was sieved in many different sizes, from 0.2 mm to 10 mm in order to </a:t>
              </a:r>
              <a:r>
                <a:rPr lang="en-GB" sz="1600" b="1" kern="0" dirty="0">
                  <a:latin typeface="Arial" panose="020B0604020202020204" pitchFamily="34" charset="0"/>
                  <a:cs typeface="Arial" panose="020B0604020202020204" pitchFamily="34" charset="0"/>
                </a:rPr>
                <a:t>obtain </a:t>
              </a:r>
              <a:r>
                <a:rPr lang="en-GB" sz="1600" b="1" kern="0" dirty="0">
                  <a:solidFill>
                    <a:srgbClr val="A85B41"/>
                  </a:solidFill>
                  <a:latin typeface="Arial" panose="020B0604020202020204" pitchFamily="34" charset="0"/>
                  <a:cs typeface="Arial" panose="020B0604020202020204" pitchFamily="34" charset="0"/>
                </a:rPr>
                <a:t>particle size distribution curve</a:t>
              </a:r>
              <a:r>
                <a:rPr lang="en-GB" sz="1600" b="1" kern="0" dirty="0">
                  <a:solidFill>
                    <a:srgbClr val="FF0000"/>
                  </a:solidFill>
                  <a:latin typeface="Arial" panose="020B0604020202020204" pitchFamily="34" charset="0"/>
                  <a:cs typeface="Arial" panose="020B0604020202020204" pitchFamily="34" charset="0"/>
                </a:rPr>
                <a:t> </a:t>
              </a:r>
              <a:r>
                <a:rPr lang="en-GB" sz="1600" kern="0" dirty="0">
                  <a:latin typeface="Arial" panose="020B0604020202020204" pitchFamily="34" charset="0"/>
                  <a:cs typeface="Arial" panose="020B0604020202020204" pitchFamily="34" charset="0"/>
                </a:rPr>
                <a:t>(following the UNE EN 933-1 </a:t>
              </a:r>
              <a:r>
                <a:rPr lang="en-GB" sz="1600" kern="0" dirty="0" smtClean="0">
                  <a:latin typeface="Arial" panose="020B0604020202020204" pitchFamily="34" charset="0"/>
                  <a:cs typeface="Arial" panose="020B0604020202020204" pitchFamily="34" charset="0"/>
                </a:rPr>
                <a:t>standard). </a:t>
              </a:r>
              <a:r>
                <a:rPr lang="en-GB" sz="1600" kern="0" dirty="0">
                  <a:solidFill>
                    <a:srgbClr val="A85B41"/>
                  </a:solidFill>
                  <a:latin typeface="Arial" panose="020B0604020202020204" pitchFamily="34" charset="0"/>
                  <a:cs typeface="Arial" panose="020B0604020202020204" pitchFamily="34" charset="0"/>
                </a:rPr>
                <a:t>Main result: </a:t>
              </a:r>
              <a:r>
                <a:rPr lang="en-GB" sz="1600" b="1" kern="0" dirty="0">
                  <a:solidFill>
                    <a:srgbClr val="A85B41"/>
                  </a:solidFill>
                  <a:latin typeface="Arial" panose="020B0604020202020204" pitchFamily="34" charset="0"/>
                  <a:cs typeface="Arial" panose="020B0604020202020204" pitchFamily="34" charset="0"/>
                </a:rPr>
                <a:t>over </a:t>
              </a:r>
              <a:r>
                <a:rPr lang="en-GB" sz="1600" b="1" kern="0" dirty="0" smtClean="0">
                  <a:solidFill>
                    <a:srgbClr val="A85B41"/>
                  </a:solidFill>
                  <a:latin typeface="Arial" panose="020B0604020202020204" pitchFamily="34" charset="0"/>
                  <a:cs typeface="Arial" panose="020B0604020202020204" pitchFamily="34" charset="0"/>
                </a:rPr>
                <a:t>85% </a:t>
              </a:r>
              <a:r>
                <a:rPr lang="en-GB" sz="1600" b="1" kern="0" dirty="0">
                  <a:solidFill>
                    <a:srgbClr val="A85B41"/>
                  </a:solidFill>
                  <a:latin typeface="Arial" panose="020B0604020202020204" pitchFamily="34" charset="0"/>
                  <a:cs typeface="Arial" panose="020B0604020202020204" pitchFamily="34" charset="0"/>
                </a:rPr>
                <a:t>of particles smaller than 4 mm</a:t>
              </a:r>
              <a:r>
                <a:rPr lang="en-GB" sz="1600" kern="0" dirty="0">
                  <a:solidFill>
                    <a:srgbClr val="FF0000"/>
                  </a:solidFill>
                  <a:latin typeface="Arial" panose="020B0604020202020204" pitchFamily="34" charset="0"/>
                  <a:cs typeface="Arial" panose="020B0604020202020204" pitchFamily="34" charset="0"/>
                </a:rPr>
                <a:t>. </a:t>
              </a:r>
              <a:endParaRPr lang="es-ES" sz="1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rcRect t="5283" b="4930"/>
            <a:stretch>
              <a:fillRect/>
            </a:stretch>
          </p:blipFill>
          <p:spPr bwMode="auto">
            <a:xfrm>
              <a:off x="203847" y="2627539"/>
              <a:ext cx="5458823" cy="2951612"/>
            </a:xfrm>
            <a:prstGeom prst="rect">
              <a:avLst/>
            </a:prstGeom>
            <a:noFill/>
            <a:ln>
              <a:noFill/>
            </a:ln>
          </p:spPr>
        </p:pic>
        <p:sp>
          <p:nvSpPr>
            <p:cNvPr id="10" name="Rectangle 9"/>
            <p:cNvSpPr/>
            <p:nvPr/>
          </p:nvSpPr>
          <p:spPr>
            <a:xfrm>
              <a:off x="94850" y="5611833"/>
              <a:ext cx="5317435" cy="512320"/>
            </a:xfrm>
            <a:prstGeom prst="rect">
              <a:avLst/>
            </a:prstGeom>
          </p:spPr>
          <p:txBody>
            <a:bodyPr wrap="square">
              <a:spAutoFit/>
            </a:bodyPr>
            <a:lstStyle/>
            <a:p>
              <a:pPr algn="ctr">
                <a:lnSpc>
                  <a:spcPts val="1600"/>
                </a:lnSpc>
                <a:spcAft>
                  <a:spcPts val="0"/>
                </a:spcAft>
              </a:pPr>
              <a:r>
                <a:rPr lang="en-GB" b="1" i="1" dirty="0">
                  <a:latin typeface="Calibri" panose="020F0502020204030204" pitchFamily="34" charset="0"/>
                  <a:ea typeface="Times New Roman" panose="02020603050405020304" pitchFamily="18" charset="0"/>
                </a:rPr>
                <a:t>Figure </a:t>
              </a:r>
              <a:r>
                <a:rPr lang="en-GB" b="1" i="1" dirty="0" smtClean="0">
                  <a:latin typeface="Calibri" panose="020F0502020204030204" pitchFamily="34" charset="0"/>
                  <a:ea typeface="Times New Roman" panose="02020603050405020304" pitchFamily="18" charset="0"/>
                </a:rPr>
                <a:t>1:</a:t>
              </a:r>
              <a:r>
                <a:rPr lang="en-GB" i="1" dirty="0" smtClean="0">
                  <a:latin typeface="Calibri" panose="020F0502020204030204" pitchFamily="34" charset="0"/>
                  <a:ea typeface="Times New Roman" panose="02020603050405020304" pitchFamily="18" charset="0"/>
                </a:rPr>
                <a:t> </a:t>
              </a:r>
              <a:r>
                <a:rPr lang="en-GB" i="1" dirty="0">
                  <a:latin typeface="Calibri" panose="020F0502020204030204" pitchFamily="34" charset="0"/>
                  <a:ea typeface="Times New Roman" panose="02020603050405020304" pitchFamily="18" charset="0"/>
                </a:rPr>
                <a:t>Example of particle size distribution curve, obtained with the bulk of slag samples.</a:t>
              </a:r>
              <a:endParaRPr lang="es-ES" sz="1800" i="1" dirty="0">
                <a:effectLst/>
                <a:latin typeface="Calibri" panose="020F0502020204030204" pitchFamily="34" charset="0"/>
                <a:ea typeface="Times New Roman" panose="02020603050405020304" pitchFamily="18" charset="0"/>
              </a:endParaRPr>
            </a:p>
          </p:txBody>
        </p:sp>
      </p:grpSp>
      <p:sp>
        <p:nvSpPr>
          <p:cNvPr id="11" name="Rectangle 10"/>
          <p:cNvSpPr/>
          <p:nvPr/>
        </p:nvSpPr>
        <p:spPr>
          <a:xfrm>
            <a:off x="5839349" y="2961715"/>
            <a:ext cx="3202392" cy="1676356"/>
          </a:xfrm>
          <a:prstGeom prst="rect">
            <a:avLst/>
          </a:prstGeom>
        </p:spPr>
        <p:txBody>
          <a:bodyPr wrap="square">
            <a:spAutoFit/>
          </a:bodyPr>
          <a:lstStyle/>
          <a:p>
            <a:pPr algn="just">
              <a:lnSpc>
                <a:spcPts val="1600"/>
              </a:lnSpc>
              <a:spcBef>
                <a:spcPct val="20000"/>
              </a:spcBef>
              <a:buClr>
                <a:srgbClr val="00BBB3"/>
              </a:buClr>
            </a:pPr>
            <a:r>
              <a:rPr lang="en-GB" sz="1600" kern="0" dirty="0" smtClean="0">
                <a:latin typeface="Arial" panose="020B0604020202020204" pitchFamily="34" charset="0"/>
                <a:cs typeface="Arial" panose="020B0604020202020204" pitchFamily="34" charset="0"/>
              </a:rPr>
              <a:t>To compare: typical </a:t>
            </a:r>
            <a:r>
              <a:rPr lang="en-GB" sz="1600" kern="0" dirty="0">
                <a:latin typeface="Arial" panose="020B0604020202020204" pitchFamily="34" charset="0"/>
                <a:cs typeface="Arial" panose="020B0604020202020204" pitchFamily="34" charset="0"/>
              </a:rPr>
              <a:t>samples from </a:t>
            </a:r>
            <a:r>
              <a:rPr lang="en-GB" sz="1600" b="1" kern="0" dirty="0">
                <a:solidFill>
                  <a:schemeClr val="accent2"/>
                </a:solidFill>
                <a:latin typeface="Arial" panose="020B0604020202020204" pitchFamily="34" charset="0"/>
                <a:cs typeface="Arial" panose="020B0604020202020204" pitchFamily="34" charset="0"/>
              </a:rPr>
              <a:t>wet granulation</a:t>
            </a:r>
            <a:r>
              <a:rPr lang="en-GB" sz="1600" kern="0" dirty="0">
                <a:latin typeface="Arial" panose="020B0604020202020204" pitchFamily="34" charset="0"/>
                <a:cs typeface="Arial" panose="020B0604020202020204" pitchFamily="34" charset="0"/>
              </a:rPr>
              <a:t> </a:t>
            </a:r>
            <a:r>
              <a:rPr lang="en-GB" sz="1600" kern="0" dirty="0" smtClean="0">
                <a:latin typeface="Arial" panose="020B0604020202020204" pitchFamily="34" charset="0"/>
                <a:cs typeface="Arial" panose="020B0604020202020204" pitchFamily="34" charset="0"/>
              </a:rPr>
              <a:t>presented:</a:t>
            </a:r>
          </a:p>
          <a:p>
            <a:pPr marL="342900" indent="-342900" algn="just">
              <a:lnSpc>
                <a:spcPts val="1600"/>
              </a:lnSpc>
              <a:spcBef>
                <a:spcPct val="20000"/>
              </a:spcBef>
              <a:buClr>
                <a:srgbClr val="00BBB3"/>
              </a:buClr>
              <a:buFont typeface="Wingdings" panose="05000000000000000000" pitchFamily="2" charset="2"/>
              <a:buChar char="§"/>
            </a:pPr>
            <a:r>
              <a:rPr lang="en-GB" sz="1600" kern="0" dirty="0">
                <a:solidFill>
                  <a:schemeClr val="accent2"/>
                </a:solidFill>
                <a:latin typeface="Arial" panose="020B0604020202020204" pitchFamily="34" charset="0"/>
                <a:cs typeface="Arial" panose="020B0604020202020204" pitchFamily="34" charset="0"/>
              </a:rPr>
              <a:t>A</a:t>
            </a:r>
            <a:r>
              <a:rPr lang="en-GB" sz="1600" kern="0" dirty="0" smtClean="0">
                <a:solidFill>
                  <a:schemeClr val="accent2"/>
                </a:solidFill>
                <a:latin typeface="Arial" panose="020B0604020202020204" pitchFamily="34" charset="0"/>
                <a:cs typeface="Arial" panose="020B0604020202020204" pitchFamily="34" charset="0"/>
              </a:rPr>
              <a:t>pparent </a:t>
            </a:r>
            <a:r>
              <a:rPr lang="en-GB" sz="1600" kern="0" dirty="0">
                <a:solidFill>
                  <a:schemeClr val="accent2"/>
                </a:solidFill>
                <a:latin typeface="Arial" panose="020B0604020202020204" pitchFamily="34" charset="0"/>
                <a:cs typeface="Arial" panose="020B0604020202020204" pitchFamily="34" charset="0"/>
              </a:rPr>
              <a:t>density around 3.7 g/cm3, </a:t>
            </a:r>
            <a:endParaRPr lang="en-GB" sz="1600" kern="0" dirty="0" smtClean="0">
              <a:solidFill>
                <a:schemeClr val="accent2"/>
              </a:solidFill>
              <a:latin typeface="Arial" panose="020B0604020202020204" pitchFamily="34" charset="0"/>
              <a:cs typeface="Arial" panose="020B0604020202020204" pitchFamily="34" charset="0"/>
            </a:endParaRPr>
          </a:p>
          <a:p>
            <a:pPr marL="342900" indent="-342900" algn="just">
              <a:lnSpc>
                <a:spcPts val="1600"/>
              </a:lnSpc>
              <a:spcBef>
                <a:spcPct val="20000"/>
              </a:spcBef>
              <a:buClr>
                <a:srgbClr val="00BBB3"/>
              </a:buClr>
              <a:buFont typeface="Wingdings" panose="05000000000000000000" pitchFamily="2" charset="2"/>
              <a:buChar char="§"/>
            </a:pPr>
            <a:r>
              <a:rPr lang="en-GB" sz="1600" kern="0" dirty="0" smtClean="0">
                <a:solidFill>
                  <a:schemeClr val="accent2"/>
                </a:solidFill>
                <a:latin typeface="Arial" panose="020B0604020202020204" pitchFamily="34" charset="0"/>
                <a:cs typeface="Arial" panose="020B0604020202020204" pitchFamily="34" charset="0"/>
              </a:rPr>
              <a:t>Mohs </a:t>
            </a:r>
            <a:r>
              <a:rPr lang="en-GB" sz="1600" kern="0" dirty="0">
                <a:solidFill>
                  <a:schemeClr val="accent2"/>
                </a:solidFill>
                <a:latin typeface="Arial" panose="020B0604020202020204" pitchFamily="34" charset="0"/>
                <a:cs typeface="Arial" panose="020B0604020202020204" pitchFamily="34" charset="0"/>
              </a:rPr>
              <a:t>hardness &gt;</a:t>
            </a:r>
            <a:r>
              <a:rPr lang="en-GB" sz="1600" kern="0" dirty="0" smtClean="0">
                <a:solidFill>
                  <a:schemeClr val="accent2"/>
                </a:solidFill>
                <a:latin typeface="Arial" panose="020B0604020202020204" pitchFamily="34" charset="0"/>
                <a:cs typeface="Arial" panose="020B0604020202020204" pitchFamily="34" charset="0"/>
              </a:rPr>
              <a:t>6</a:t>
            </a:r>
          </a:p>
          <a:p>
            <a:pPr marL="342900" indent="-342900" algn="just">
              <a:lnSpc>
                <a:spcPts val="1600"/>
              </a:lnSpc>
              <a:spcBef>
                <a:spcPct val="20000"/>
              </a:spcBef>
              <a:buClr>
                <a:srgbClr val="00BBB3"/>
              </a:buClr>
              <a:buFont typeface="Wingdings" panose="05000000000000000000" pitchFamily="2" charset="2"/>
              <a:buChar char="§"/>
            </a:pPr>
            <a:r>
              <a:rPr lang="en-GB" sz="1600" kern="0" dirty="0">
                <a:solidFill>
                  <a:schemeClr val="accent2"/>
                </a:solidFill>
                <a:latin typeface="Arial" panose="020B0604020202020204" pitchFamily="34" charset="0"/>
                <a:cs typeface="Arial" panose="020B0604020202020204" pitchFamily="34" charset="0"/>
              </a:rPr>
              <a:t>O</a:t>
            </a:r>
            <a:r>
              <a:rPr lang="en-GB" sz="1600" kern="0" dirty="0" smtClean="0">
                <a:solidFill>
                  <a:schemeClr val="accent2"/>
                </a:solidFill>
                <a:latin typeface="Arial" panose="020B0604020202020204" pitchFamily="34" charset="0"/>
                <a:cs typeface="Arial" panose="020B0604020202020204" pitchFamily="34" charset="0"/>
              </a:rPr>
              <a:t>ver </a:t>
            </a:r>
            <a:r>
              <a:rPr lang="en-GB" sz="1600" kern="0" dirty="0">
                <a:solidFill>
                  <a:schemeClr val="accent2"/>
                </a:solidFill>
                <a:latin typeface="Arial" panose="020B0604020202020204" pitchFamily="34" charset="0"/>
                <a:cs typeface="Arial" panose="020B0604020202020204" pitchFamily="34" charset="0"/>
              </a:rPr>
              <a:t>80% of particles smaller than 4 mm</a:t>
            </a:r>
            <a:r>
              <a:rPr lang="en-GB" sz="1600" kern="0" dirty="0">
                <a:solidFill>
                  <a:srgbClr val="FF0000"/>
                </a:solidFill>
                <a:latin typeface="Arial" panose="020B0604020202020204" pitchFamily="34" charset="0"/>
                <a:cs typeface="Arial" panose="020B0604020202020204" pitchFamily="34" charset="0"/>
              </a:rPr>
              <a:t>. </a:t>
            </a:r>
            <a:endParaRPr lang="es-ES" sz="1600" kern="0" dirty="0">
              <a:solidFill>
                <a:srgbClr val="FF0000"/>
              </a:solidFill>
              <a:latin typeface="Arial" panose="020B0604020202020204" pitchFamily="34" charset="0"/>
              <a:cs typeface="Arial" panose="020B0604020202020204" pitchFamily="34" charset="0"/>
            </a:endParaRPr>
          </a:p>
        </p:txBody>
      </p:sp>
      <p:sp>
        <p:nvSpPr>
          <p:cNvPr id="4" name="Oval 3"/>
          <p:cNvSpPr/>
          <p:nvPr/>
        </p:nvSpPr>
        <p:spPr>
          <a:xfrm>
            <a:off x="2665432" y="3161842"/>
            <a:ext cx="176270" cy="1432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9659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19</a:t>
            </a:fld>
            <a:endParaRPr lang="en-US" dirty="0"/>
          </a:p>
        </p:txBody>
      </p:sp>
      <p:pic>
        <p:nvPicPr>
          <p:cNvPr id="23" name="Picture 22" descr="C:\Users\Lidia Gullón\My Tresors\LAMIMER\proyectos Atlantic Copper\proyecto COPPLEX\comm, dissem &amp; exploit plan\logos\EIT logos\logo EIT RM_NO OFICI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377" y="6527122"/>
            <a:ext cx="1128273" cy="3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61018" y="1140770"/>
            <a:ext cx="8872531" cy="1876143"/>
            <a:chOff x="61018" y="1140770"/>
            <a:chExt cx="8872531" cy="1876143"/>
          </a:xfrm>
        </p:grpSpPr>
        <p:pic>
          <p:nvPicPr>
            <p:cNvPr id="10" name="Picture 9"/>
            <p:cNvPicPr>
              <a:picLocks noChangeAspect="1"/>
            </p:cNvPicPr>
            <p:nvPr/>
          </p:nvPicPr>
          <p:blipFill>
            <a:blip r:embed="rId4"/>
            <a:stretch>
              <a:fillRect/>
            </a:stretch>
          </p:blipFill>
          <p:spPr>
            <a:xfrm>
              <a:off x="795339" y="1939524"/>
              <a:ext cx="7010025" cy="1077389"/>
            </a:xfrm>
            <a:prstGeom prst="rect">
              <a:avLst/>
            </a:prstGeom>
          </p:spPr>
        </p:pic>
        <p:sp>
          <p:nvSpPr>
            <p:cNvPr id="8" name="Rectangle 7"/>
            <p:cNvSpPr/>
            <p:nvPr/>
          </p:nvSpPr>
          <p:spPr>
            <a:xfrm>
              <a:off x="61018" y="1140770"/>
              <a:ext cx="8872531" cy="913070"/>
            </a:xfrm>
            <a:prstGeom prst="rect">
              <a:avLst/>
            </a:prstGeom>
          </p:spPr>
          <p:txBody>
            <a:bodyPr wrap="square">
              <a:spAutoFit/>
            </a:bodyPr>
            <a:lstStyle/>
            <a:p>
              <a:pPr marL="342900" indent="-342900" algn="just">
                <a:lnSpc>
                  <a:spcPts val="1600"/>
                </a:lnSpc>
                <a:spcBef>
                  <a:spcPct val="20000"/>
                </a:spcBef>
                <a:buClr>
                  <a:srgbClr val="00BBB3"/>
                </a:buClr>
                <a:buFont typeface="Wingdings" panose="05000000000000000000" pitchFamily="2" charset="2"/>
                <a:buChar char="§"/>
              </a:pPr>
              <a:r>
                <a:rPr lang="en-GB" sz="1600" b="1" kern="0" dirty="0" smtClean="0">
                  <a:latin typeface="Arial" panose="020B0604020202020204" pitchFamily="34" charset="0"/>
                  <a:cs typeface="Arial" panose="020B0604020202020204" pitchFamily="34" charset="0"/>
                </a:rPr>
                <a:t>Characterization: </a:t>
              </a:r>
              <a:r>
                <a:rPr lang="en-GB" sz="1600" kern="0" dirty="0" smtClean="0">
                  <a:latin typeface="Arial" panose="020B0604020202020204" pitchFamily="34" charset="0"/>
                  <a:cs typeface="Arial" panose="020B0604020202020204" pitchFamily="34" charset="0"/>
                </a:rPr>
                <a:t>samples were analysed </a:t>
              </a:r>
              <a:r>
                <a:rPr lang="en-GB" sz="1600" kern="0" dirty="0">
                  <a:latin typeface="Arial" panose="020B0604020202020204" pitchFamily="34" charset="0"/>
                  <a:cs typeface="Arial" panose="020B0604020202020204" pitchFamily="34" charset="0"/>
                </a:rPr>
                <a:t>by XRF, ICP and XRD to determine composition and crystalline vs. amorphous content. The composition barely differs between all the samples prepared. In order to simplify, in table 1 </a:t>
              </a:r>
              <a:r>
                <a:rPr lang="en-GB" sz="1600" b="1" kern="0" dirty="0">
                  <a:latin typeface="Arial" panose="020B0604020202020204" pitchFamily="34" charset="0"/>
                  <a:cs typeface="Arial" panose="020B0604020202020204" pitchFamily="34" charset="0"/>
                </a:rPr>
                <a:t>the mean composition of the iron silicate </a:t>
              </a:r>
              <a:r>
                <a:rPr lang="en-GB" sz="1600" kern="0" dirty="0">
                  <a:latin typeface="Arial" panose="020B0604020202020204" pitchFamily="34" charset="0"/>
                  <a:cs typeface="Arial" panose="020B0604020202020204" pitchFamily="34" charset="0"/>
                </a:rPr>
                <a:t>is shown</a:t>
              </a:r>
              <a:r>
                <a:rPr lang="en-GB" sz="1600" kern="0" dirty="0" smtClean="0">
                  <a:latin typeface="Arial" panose="020B0604020202020204" pitchFamily="34" charset="0"/>
                  <a:cs typeface="Arial" panose="020B0604020202020204" pitchFamily="34" charset="0"/>
                </a:rPr>
                <a:t>.</a:t>
              </a:r>
              <a:endParaRPr lang="es-ES" sz="1600" kern="0" dirty="0">
                <a:latin typeface="Arial" panose="020B0604020202020204" pitchFamily="34" charset="0"/>
                <a:cs typeface="Arial" panose="020B0604020202020204" pitchFamily="34" charset="0"/>
              </a:endParaRPr>
            </a:p>
          </p:txBody>
        </p:sp>
      </p:grpSp>
      <p:sp>
        <p:nvSpPr>
          <p:cNvPr id="12" name="Rectangle 11"/>
          <p:cNvSpPr/>
          <p:nvPr/>
        </p:nvSpPr>
        <p:spPr>
          <a:xfrm>
            <a:off x="619934" y="226759"/>
            <a:ext cx="6954148" cy="582852"/>
          </a:xfrm>
          <a:prstGeom prst="rect">
            <a:avLst/>
          </a:prstGeom>
        </p:spPr>
        <p:txBody>
          <a:bodyPr wrap="none">
            <a:spAutoFit/>
          </a:bodyPr>
          <a:lstStyle/>
          <a:p>
            <a:pPr lvl="1" algn="just">
              <a:lnSpc>
                <a:spcPct val="110000"/>
              </a:lnSpc>
              <a:spcAft>
                <a:spcPts val="1200"/>
              </a:spcAft>
            </a:pPr>
            <a:r>
              <a:rPr lang="en-GB" sz="3200" b="1" i="1" kern="0" dirty="0" smtClean="0">
                <a:solidFill>
                  <a:srgbClr val="A85B41"/>
                </a:solidFill>
                <a:latin typeface="+mj-lt"/>
                <a:ea typeface="+mj-ea"/>
                <a:cs typeface="+mj-cs"/>
              </a:rPr>
              <a:t>Results: Chemical composition</a:t>
            </a:r>
            <a:endParaRPr lang="es-ES" sz="3200" b="1" i="1" kern="0" dirty="0">
              <a:solidFill>
                <a:srgbClr val="A85B41"/>
              </a:solidFill>
              <a:latin typeface="+mj-lt"/>
              <a:ea typeface="+mj-ea"/>
              <a:cs typeface="+mj-cs"/>
            </a:endParaRPr>
          </a:p>
        </p:txBody>
      </p:sp>
      <p:grpSp>
        <p:nvGrpSpPr>
          <p:cNvPr id="4" name="Group 3"/>
          <p:cNvGrpSpPr/>
          <p:nvPr/>
        </p:nvGrpSpPr>
        <p:grpSpPr>
          <a:xfrm>
            <a:off x="61017" y="3324569"/>
            <a:ext cx="8872531" cy="2894897"/>
            <a:chOff x="61017" y="3324569"/>
            <a:chExt cx="8872531" cy="2894897"/>
          </a:xfrm>
        </p:grpSpPr>
        <p:pic>
          <p:nvPicPr>
            <p:cNvPr id="13" name="Picture 12"/>
            <p:cNvPicPr>
              <a:picLocks noChangeAspect="1"/>
            </p:cNvPicPr>
            <p:nvPr/>
          </p:nvPicPr>
          <p:blipFill>
            <a:blip r:embed="rId5"/>
            <a:stretch>
              <a:fillRect/>
            </a:stretch>
          </p:blipFill>
          <p:spPr>
            <a:xfrm>
              <a:off x="723898" y="4349385"/>
              <a:ext cx="7801310" cy="1870081"/>
            </a:xfrm>
            <a:prstGeom prst="rect">
              <a:avLst/>
            </a:prstGeom>
          </p:spPr>
        </p:pic>
        <p:sp>
          <p:nvSpPr>
            <p:cNvPr id="14" name="Rectangle 13"/>
            <p:cNvSpPr/>
            <p:nvPr/>
          </p:nvSpPr>
          <p:spPr>
            <a:xfrm>
              <a:off x="61017" y="3324569"/>
              <a:ext cx="8872531" cy="913070"/>
            </a:xfrm>
            <a:prstGeom prst="rect">
              <a:avLst/>
            </a:prstGeom>
          </p:spPr>
          <p:txBody>
            <a:bodyPr wrap="square">
              <a:spAutoFit/>
            </a:bodyPr>
            <a:lstStyle/>
            <a:p>
              <a:pPr marL="342900" indent="-342900" algn="just">
                <a:lnSpc>
                  <a:spcPts val="1600"/>
                </a:lnSpc>
                <a:spcBef>
                  <a:spcPct val="20000"/>
                </a:spcBef>
                <a:buClr>
                  <a:srgbClr val="00BBB3"/>
                </a:buClr>
                <a:buFont typeface="Wingdings" panose="05000000000000000000" pitchFamily="2" charset="2"/>
                <a:buChar char="§"/>
              </a:pPr>
              <a:r>
                <a:rPr lang="en-GB" sz="1600" b="1" kern="0" dirty="0" smtClean="0">
                  <a:latin typeface="Arial" panose="020B0604020202020204" pitchFamily="34" charset="0"/>
                  <a:cs typeface="Arial" panose="020B0604020202020204" pitchFamily="34" charset="0"/>
                </a:rPr>
                <a:t>Leaching test</a:t>
              </a:r>
              <a:r>
                <a:rPr lang="en-GB" sz="1600" kern="0" dirty="0" smtClean="0">
                  <a:latin typeface="Arial" panose="020B0604020202020204" pitchFamily="34" charset="0"/>
                  <a:cs typeface="Arial" panose="020B0604020202020204" pitchFamily="34" charset="0"/>
                </a:rPr>
                <a:t>: samples were analysed according to UNE-EM 12457/4 standard. </a:t>
              </a:r>
              <a:r>
                <a:rPr lang="en-GB" sz="1600" b="1" kern="0" dirty="0" smtClean="0">
                  <a:latin typeface="Arial" panose="020B0604020202020204" pitchFamily="34" charset="0"/>
                  <a:cs typeface="Arial" panose="020B0604020202020204" pitchFamily="34" charset="0"/>
                </a:rPr>
                <a:t>Almost all of them showed acceptable leaching behaviour to be considered as no-</a:t>
              </a:r>
              <a:r>
                <a:rPr lang="en-GB" sz="1600" b="1" kern="0" dirty="0" err="1" smtClean="0">
                  <a:latin typeface="Arial" panose="020B0604020202020204" pitchFamily="34" charset="0"/>
                  <a:cs typeface="Arial" panose="020B0604020202020204" pitchFamily="34" charset="0"/>
                </a:rPr>
                <a:t>harzardous</a:t>
              </a:r>
              <a:r>
                <a:rPr lang="en-GB" sz="1600" b="1" kern="0" dirty="0" smtClean="0">
                  <a:latin typeface="Arial" panose="020B0604020202020204" pitchFamily="34" charset="0"/>
                  <a:cs typeface="Arial" panose="020B0604020202020204" pitchFamily="34" charset="0"/>
                </a:rPr>
                <a:t> waste</a:t>
              </a:r>
              <a:r>
                <a:rPr lang="en-GB" sz="1600" kern="0" dirty="0" smtClean="0">
                  <a:latin typeface="Arial" panose="020B0604020202020204" pitchFamily="34" charset="0"/>
                  <a:cs typeface="Arial" panose="020B0604020202020204" pitchFamily="34" charset="0"/>
                </a:rPr>
                <a:t>, what gives a vision of how inert is the product. In the following table , a representative result obtained in the leaching analysis is shown</a:t>
              </a:r>
              <a:endParaRPr lang="es-ES" sz="1600" kern="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1076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0966DC23-5D75-4E55-94E0-8AC9A57DBD08}" type="slidenum">
              <a:rPr lang="en-US" smtClean="0"/>
              <a:pPr>
                <a:defRPr/>
              </a:pPr>
              <a:t>2</a:t>
            </a:fld>
            <a:endParaRPr lang="en-US" dirty="0"/>
          </a:p>
        </p:txBody>
      </p:sp>
      <p:sp>
        <p:nvSpPr>
          <p:cNvPr id="4" name="Marcador de contenido 2"/>
          <p:cNvSpPr txBox="1">
            <a:spLocks/>
          </p:cNvSpPr>
          <p:nvPr/>
        </p:nvSpPr>
        <p:spPr bwMode="auto">
          <a:xfrm>
            <a:off x="192903" y="1609156"/>
            <a:ext cx="3565058" cy="4367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BBB3"/>
              </a:buClr>
              <a:buFont typeface="Wingdings" panose="05000000000000000000" pitchFamily="2" charset="2"/>
              <a:buChar char="§"/>
              <a:defRPr sz="2400" b="1" baseline="0">
                <a:solidFill>
                  <a:schemeClr val="tx1"/>
                </a:solidFill>
                <a:latin typeface="Franklin Gothic Book" panose="020B0503020102020204" pitchFamily="34" charset="0"/>
                <a:ea typeface="+mn-ea"/>
                <a:cs typeface="+mn-cs"/>
              </a:defRPr>
            </a:lvl1pPr>
            <a:lvl2pPr marL="746125" indent="-288925" algn="l" defTabSz="858838" rtl="0" eaLnBrk="1" fontAlgn="base" hangingPunct="1">
              <a:spcBef>
                <a:spcPct val="20000"/>
              </a:spcBef>
              <a:spcAft>
                <a:spcPct val="0"/>
              </a:spcAft>
              <a:buClr>
                <a:srgbClr val="00BBB3"/>
              </a:buClr>
              <a:buFont typeface="Arial" panose="020B0604020202020204" pitchFamily="34" charset="0"/>
              <a:buChar char="•"/>
              <a:defRPr sz="2400" b="1">
                <a:solidFill>
                  <a:schemeClr val="tx1"/>
                </a:solidFill>
                <a:latin typeface="Franklin Gothic Book" panose="020B0503020102020204" pitchFamily="34" charset="0"/>
              </a:defRPr>
            </a:lvl2pPr>
            <a:lvl3pPr marL="1143000" indent="-228600" algn="l" rtl="0" eaLnBrk="1" fontAlgn="base" hangingPunct="1">
              <a:spcBef>
                <a:spcPct val="20000"/>
              </a:spcBef>
              <a:spcAft>
                <a:spcPct val="0"/>
              </a:spcAft>
              <a:buClr>
                <a:srgbClr val="00BBB3"/>
              </a:buClr>
              <a:buFont typeface="Franklin Gothic Book" panose="020B0503020102020204" pitchFamily="34" charset="0"/>
              <a:buChar char="-"/>
              <a:defRPr sz="2400" b="1">
                <a:solidFill>
                  <a:schemeClr val="tx1"/>
                </a:solidFill>
                <a:latin typeface="Franklin Gothic Book" panose="020B0503020102020204" pitchFamily="34" charset="0"/>
              </a:defRPr>
            </a:lvl3pPr>
            <a:lvl4pPr marL="16002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4pPr>
            <a:lvl5pPr marL="20574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0" indent="0">
              <a:spcAft>
                <a:spcPts val="600"/>
              </a:spcAft>
              <a:buNone/>
            </a:pPr>
            <a:r>
              <a:rPr lang="en-US" sz="3600" kern="0" dirty="0" smtClean="0">
                <a:solidFill>
                  <a:schemeClr val="bg1"/>
                </a:solidFill>
                <a:latin typeface="Cooper Black" panose="0208090404030B020404" pitchFamily="18" charset="0"/>
              </a:rPr>
              <a:t>INDEX</a:t>
            </a:r>
          </a:p>
          <a:p>
            <a:pPr marL="0" indent="0">
              <a:spcAft>
                <a:spcPts val="600"/>
              </a:spcAft>
              <a:buNone/>
            </a:pPr>
            <a:endParaRPr lang="en-US" sz="2200" kern="0" dirty="0" smtClean="0">
              <a:solidFill>
                <a:schemeClr val="bg1"/>
              </a:solidFill>
              <a:latin typeface="Cooper Black" panose="0208090404030B020404" pitchFamily="18" charset="0"/>
            </a:endParaRPr>
          </a:p>
          <a:p>
            <a:pPr>
              <a:spcAft>
                <a:spcPts val="600"/>
              </a:spcAft>
              <a:buFont typeface="Wingdings" panose="05000000000000000000" pitchFamily="2" charset="2"/>
              <a:buChar char="q"/>
            </a:pPr>
            <a:r>
              <a:rPr lang="en-US" sz="2200" kern="0" dirty="0" smtClean="0">
                <a:solidFill>
                  <a:schemeClr val="bg1"/>
                </a:solidFill>
              </a:rPr>
              <a:t>Atlantic Copper overview</a:t>
            </a:r>
          </a:p>
          <a:p>
            <a:pPr>
              <a:spcAft>
                <a:spcPts val="600"/>
              </a:spcAft>
              <a:buFont typeface="Wingdings" panose="05000000000000000000" pitchFamily="2" charset="2"/>
              <a:buChar char="q"/>
            </a:pPr>
            <a:r>
              <a:rPr lang="en-US" sz="2200" kern="0" dirty="0" smtClean="0">
                <a:solidFill>
                  <a:schemeClr val="bg1"/>
                </a:solidFill>
              </a:rPr>
              <a:t>Project background</a:t>
            </a:r>
          </a:p>
          <a:p>
            <a:pPr>
              <a:spcAft>
                <a:spcPts val="600"/>
              </a:spcAft>
              <a:buFont typeface="Wingdings" panose="05000000000000000000" pitchFamily="2" charset="2"/>
              <a:buChar char="q"/>
            </a:pPr>
            <a:r>
              <a:rPr lang="en-US" sz="2200" kern="0" dirty="0" smtClean="0">
                <a:solidFill>
                  <a:schemeClr val="bg1"/>
                </a:solidFill>
              </a:rPr>
              <a:t>Pilot plant test</a:t>
            </a:r>
          </a:p>
          <a:p>
            <a:pPr>
              <a:spcAft>
                <a:spcPts val="600"/>
              </a:spcAft>
              <a:buFont typeface="Wingdings" panose="05000000000000000000" pitchFamily="2" charset="2"/>
              <a:buChar char="q"/>
            </a:pPr>
            <a:r>
              <a:rPr lang="en-US" sz="2200" kern="0" dirty="0" smtClean="0">
                <a:solidFill>
                  <a:schemeClr val="bg1"/>
                </a:solidFill>
              </a:rPr>
              <a:t>Conclusion</a:t>
            </a:r>
          </a:p>
        </p:txBody>
      </p:sp>
    </p:spTree>
    <p:extLst>
      <p:ext uri="{BB962C8B-B14F-4D97-AF65-F5344CB8AC3E}">
        <p14:creationId xmlns:p14="http://schemas.microsoft.com/office/powerpoint/2010/main" val="73953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20</a:t>
            </a:fld>
            <a:endParaRPr lang="en-US" dirty="0"/>
          </a:p>
        </p:txBody>
      </p:sp>
      <p:sp>
        <p:nvSpPr>
          <p:cNvPr id="3" name="Rectangle 2"/>
          <p:cNvSpPr/>
          <p:nvPr/>
        </p:nvSpPr>
        <p:spPr>
          <a:xfrm>
            <a:off x="2651734" y="226759"/>
            <a:ext cx="2890535" cy="582852"/>
          </a:xfrm>
          <a:prstGeom prst="rect">
            <a:avLst/>
          </a:prstGeom>
        </p:spPr>
        <p:txBody>
          <a:bodyPr wrap="none">
            <a:spAutoFit/>
          </a:bodyPr>
          <a:lstStyle/>
          <a:p>
            <a:pPr lvl="1" algn="just">
              <a:lnSpc>
                <a:spcPct val="110000"/>
              </a:lnSpc>
              <a:spcAft>
                <a:spcPts val="1200"/>
              </a:spcAft>
            </a:pPr>
            <a:r>
              <a:rPr lang="en-GB" sz="3200" b="1" i="1" kern="0" dirty="0" smtClean="0">
                <a:solidFill>
                  <a:srgbClr val="A85B41"/>
                </a:solidFill>
                <a:latin typeface="+mj-lt"/>
                <a:ea typeface="+mj-ea"/>
                <a:cs typeface="+mj-cs"/>
              </a:rPr>
              <a:t>Conclusion</a:t>
            </a:r>
            <a:endParaRPr lang="es-ES" sz="3200" b="1" i="1" kern="0" dirty="0">
              <a:solidFill>
                <a:srgbClr val="A85B41"/>
              </a:solidFill>
              <a:latin typeface="+mj-lt"/>
              <a:ea typeface="+mj-ea"/>
              <a:cs typeface="+mj-cs"/>
            </a:endParaRPr>
          </a:p>
        </p:txBody>
      </p:sp>
      <p:sp>
        <p:nvSpPr>
          <p:cNvPr id="4" name="Rectangle 3"/>
          <p:cNvSpPr/>
          <p:nvPr/>
        </p:nvSpPr>
        <p:spPr>
          <a:xfrm>
            <a:off x="96394" y="3502179"/>
            <a:ext cx="8358809" cy="1154675"/>
          </a:xfrm>
          <a:prstGeom prst="rect">
            <a:avLst/>
          </a:prstGeom>
        </p:spPr>
        <p:txBody>
          <a:bodyPr wrap="square">
            <a:spAutoFit/>
          </a:bodyPr>
          <a:lstStyle/>
          <a:p>
            <a:pPr marL="285750" indent="-285750" algn="just">
              <a:lnSpc>
                <a:spcPct val="150000"/>
              </a:lnSpc>
              <a:spcAft>
                <a:spcPts val="0"/>
              </a:spcAft>
              <a:buFont typeface="Wingdings" panose="05000000000000000000" pitchFamily="2" charset="2"/>
              <a:buChar char="q"/>
            </a:pPr>
            <a:r>
              <a:rPr lang="en-GB" sz="1600" dirty="0" smtClean="0">
                <a:latin typeface="Arial" panose="020B0604020202020204" pitchFamily="34" charset="0"/>
                <a:ea typeface="Times New Roman" panose="02020603050405020304" pitchFamily="18" charset="0"/>
                <a:cs typeface="Arial" panose="020B0604020202020204" pitchFamily="34" charset="0"/>
              </a:rPr>
              <a:t>Tests </a:t>
            </a:r>
            <a:r>
              <a:rPr lang="en-GB" sz="1600" dirty="0">
                <a:latin typeface="Arial" panose="020B0604020202020204" pitchFamily="34" charset="0"/>
                <a:ea typeface="Times New Roman" panose="02020603050405020304" pitchFamily="18" charset="0"/>
                <a:cs typeface="Arial" panose="020B0604020202020204" pitchFamily="34" charset="0"/>
              </a:rPr>
              <a:t>carried out over real molten slag with laboratory-pilot </a:t>
            </a:r>
            <a:r>
              <a:rPr lang="en-GB" sz="1600" dirty="0" err="1">
                <a:latin typeface="Arial" panose="020B0604020202020204" pitchFamily="34" charset="0"/>
                <a:ea typeface="Times New Roman" panose="02020603050405020304" pitchFamily="18" charset="0"/>
                <a:cs typeface="Arial" panose="020B0604020202020204" pitchFamily="34" charset="0"/>
              </a:rPr>
              <a:t>Ecomaister</a:t>
            </a:r>
            <a:r>
              <a:rPr lang="en-GB" sz="1600" dirty="0">
                <a:latin typeface="Arial" panose="020B0604020202020204" pitchFamily="34" charset="0"/>
                <a:ea typeface="Times New Roman" panose="02020603050405020304" pitchFamily="18" charset="0"/>
                <a:cs typeface="Arial" panose="020B0604020202020204" pitchFamily="34" charset="0"/>
              </a:rPr>
              <a:t>-Hatch air atomization showed that </a:t>
            </a:r>
            <a:r>
              <a:rPr lang="en-GB" sz="1600" b="1" dirty="0">
                <a:latin typeface="Arial" panose="020B0604020202020204" pitchFamily="34" charset="0"/>
                <a:ea typeface="Times New Roman" panose="02020603050405020304" pitchFamily="18" charset="0"/>
                <a:cs typeface="Arial" panose="020B0604020202020204" pitchFamily="34" charset="0"/>
              </a:rPr>
              <a:t>it is possible to obtain adequate quality granulated iron silicate</a:t>
            </a:r>
            <a:r>
              <a:rPr lang="en-GB" sz="1600" dirty="0" smtClean="0">
                <a:latin typeface="Arial" panose="020B0604020202020204" pitchFamily="34" charset="0"/>
                <a:ea typeface="Times New Roman" panose="02020603050405020304" pitchFamily="18" charset="0"/>
                <a:cs typeface="Arial" panose="020B0604020202020204" pitchFamily="34" charset="0"/>
              </a:rPr>
              <a:t>.</a:t>
            </a:r>
          </a:p>
        </p:txBody>
      </p:sp>
      <p:grpSp>
        <p:nvGrpSpPr>
          <p:cNvPr id="7" name="Group 6"/>
          <p:cNvGrpSpPr/>
          <p:nvPr/>
        </p:nvGrpSpPr>
        <p:grpSpPr>
          <a:xfrm>
            <a:off x="96394" y="4368540"/>
            <a:ext cx="8959471" cy="1892515"/>
            <a:chOff x="96395" y="4537890"/>
            <a:chExt cx="8651417" cy="1892515"/>
          </a:xfrm>
        </p:grpSpPr>
        <p:sp>
          <p:nvSpPr>
            <p:cNvPr id="5" name="Rectangle 4"/>
            <p:cNvSpPr/>
            <p:nvPr/>
          </p:nvSpPr>
          <p:spPr>
            <a:xfrm>
              <a:off x="96395" y="5599408"/>
              <a:ext cx="8651417" cy="830997"/>
            </a:xfrm>
            <a:prstGeom prst="rect">
              <a:avLst/>
            </a:prstGeom>
            <a:ln>
              <a:solidFill>
                <a:srgbClr val="002060"/>
              </a:solidFill>
            </a:ln>
          </p:spPr>
          <p:txBody>
            <a:bodyPr wrap="square">
              <a:spAutoFit/>
            </a:bodyPr>
            <a:lstStyle/>
            <a:p>
              <a:pPr algn="ctr">
                <a:lnSpc>
                  <a:spcPct val="150000"/>
                </a:lnSpc>
                <a:spcAft>
                  <a:spcPts val="0"/>
                </a:spcAft>
              </a:pPr>
              <a:r>
                <a:rPr lang="en-GB" sz="1600" dirty="0" smtClean="0">
                  <a:latin typeface="Arial" panose="020B0604020202020204" pitchFamily="34" charset="0"/>
                  <a:ea typeface="Times New Roman" panose="02020603050405020304" pitchFamily="18" charset="0"/>
                  <a:cs typeface="Arial" panose="020B0604020202020204" pitchFamily="34" charset="0"/>
                </a:rPr>
                <a:t>Dry </a:t>
              </a:r>
              <a:r>
                <a:rPr lang="en-GB" sz="1600" dirty="0">
                  <a:latin typeface="Arial" panose="020B0604020202020204" pitchFamily="34" charset="0"/>
                  <a:ea typeface="Times New Roman" panose="02020603050405020304" pitchFamily="18" charset="0"/>
                  <a:cs typeface="Arial" panose="020B0604020202020204" pitchFamily="34" charset="0"/>
                </a:rPr>
                <a:t>granulation </a:t>
              </a:r>
              <a:r>
                <a:rPr lang="en-GB" sz="1600" dirty="0" smtClean="0">
                  <a:latin typeface="Arial" panose="020B0604020202020204" pitchFamily="34" charset="0"/>
                  <a:ea typeface="Times New Roman" panose="02020603050405020304" pitchFamily="18" charset="0"/>
                  <a:cs typeface="Arial" panose="020B0604020202020204" pitchFamily="34" charset="0"/>
                </a:rPr>
                <a:t>process could </a:t>
              </a:r>
              <a:r>
                <a:rPr lang="en-GB" sz="1600" b="1" dirty="0">
                  <a:latin typeface="Arial" panose="020B0604020202020204" pitchFamily="34" charset="0"/>
                  <a:ea typeface="Times New Roman" panose="02020603050405020304" pitchFamily="18" charset="0"/>
                  <a:cs typeface="Arial" panose="020B0604020202020204" pitchFamily="34" charset="0"/>
                </a:rPr>
                <a:t>produce iron silicate </a:t>
              </a:r>
              <a:r>
                <a:rPr lang="en-GB" sz="1600" dirty="0">
                  <a:latin typeface="Arial" panose="020B0604020202020204" pitchFamily="34" charset="0"/>
                  <a:ea typeface="Times New Roman" panose="02020603050405020304" pitchFamily="18" charset="0"/>
                  <a:cs typeface="Arial" panose="020B0604020202020204" pitchFamily="34" charset="0"/>
                </a:rPr>
                <a:t>with </a:t>
              </a:r>
              <a:r>
                <a:rPr lang="en-GB" sz="1600" b="1" dirty="0">
                  <a:latin typeface="Arial" panose="020B0604020202020204" pitchFamily="34" charset="0"/>
                  <a:ea typeface="Times New Roman" panose="02020603050405020304" pitchFamily="18" charset="0"/>
                  <a:cs typeface="Arial" panose="020B0604020202020204" pitchFamily="34" charset="0"/>
                </a:rPr>
                <a:t>at least the same quality than that obtained by traditional water </a:t>
              </a:r>
              <a:r>
                <a:rPr lang="en-GB" sz="1600" b="1" dirty="0" smtClean="0">
                  <a:latin typeface="Arial" panose="020B0604020202020204" pitchFamily="34" charset="0"/>
                  <a:ea typeface="Times New Roman" panose="02020603050405020304" pitchFamily="18" charset="0"/>
                  <a:cs typeface="Arial" panose="020B0604020202020204" pitchFamily="34" charset="0"/>
                </a:rPr>
                <a:t>granulation….</a:t>
              </a:r>
              <a:r>
                <a:rPr lang="en-GB" sz="1600" b="1" dirty="0" smtClean="0">
                  <a:solidFill>
                    <a:srgbClr val="A85B41"/>
                  </a:solidFill>
                  <a:latin typeface="Arial" panose="020B0604020202020204" pitchFamily="34" charset="0"/>
                  <a:ea typeface="Times New Roman" panose="02020603050405020304" pitchFamily="18" charset="0"/>
                  <a:cs typeface="Arial" panose="020B0604020202020204" pitchFamily="34" charset="0"/>
                </a:rPr>
                <a:t>But a upscaling to TRL 7-8 should be done</a:t>
              </a:r>
              <a:r>
                <a:rPr lang="en-GB" sz="1600" b="1" dirty="0" smtClean="0">
                  <a:latin typeface="Arial" panose="020B0604020202020204" pitchFamily="34" charset="0"/>
                  <a:ea typeface="Times New Roman" panose="02020603050405020304" pitchFamily="18" charset="0"/>
                  <a:cs typeface="Arial" panose="020B0604020202020204" pitchFamily="34" charset="0"/>
                </a:rPr>
                <a:t>.</a:t>
              </a:r>
              <a:endParaRPr lang="es-ES" sz="16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Down Arrow 5"/>
            <p:cNvSpPr/>
            <p:nvPr/>
          </p:nvSpPr>
          <p:spPr>
            <a:xfrm>
              <a:off x="4097001" y="4537890"/>
              <a:ext cx="1013552" cy="101639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Rectangle 7"/>
          <p:cNvSpPr/>
          <p:nvPr/>
        </p:nvSpPr>
        <p:spPr>
          <a:xfrm>
            <a:off x="96395" y="1058679"/>
            <a:ext cx="8358809" cy="1154675"/>
          </a:xfrm>
          <a:prstGeom prst="rect">
            <a:avLst/>
          </a:prstGeom>
        </p:spPr>
        <p:txBody>
          <a:bodyPr wrap="square">
            <a:spAutoFit/>
          </a:bodyPr>
          <a:lstStyle/>
          <a:p>
            <a:pPr marL="285750" indent="-285750" algn="just">
              <a:lnSpc>
                <a:spcPct val="150000"/>
              </a:lnSpc>
              <a:spcAft>
                <a:spcPts val="0"/>
              </a:spcAft>
              <a:buFont typeface="Wingdings" panose="05000000000000000000" pitchFamily="2" charset="2"/>
              <a:buChar char="q"/>
            </a:pPr>
            <a:r>
              <a:rPr lang="en-GB" sz="1600" dirty="0" smtClean="0">
                <a:latin typeface="Arial" panose="020B0604020202020204" pitchFamily="34" charset="0"/>
                <a:ea typeface="Times New Roman" panose="02020603050405020304" pitchFamily="18" charset="0"/>
                <a:cs typeface="Arial" panose="020B0604020202020204" pitchFamily="34" charset="0"/>
              </a:rPr>
              <a:t>Comparing </a:t>
            </a:r>
            <a:r>
              <a:rPr lang="en-GB" sz="1600" dirty="0">
                <a:latin typeface="Arial" panose="020B0604020202020204" pitchFamily="34" charset="0"/>
                <a:ea typeface="Times New Roman" panose="02020603050405020304" pitchFamily="18" charset="0"/>
                <a:cs typeface="Arial" panose="020B0604020202020204" pitchFamily="34" charset="0"/>
              </a:rPr>
              <a:t>to water granulation, </a:t>
            </a:r>
            <a:r>
              <a:rPr lang="en-GB" sz="1600" b="1" dirty="0">
                <a:latin typeface="Arial" panose="020B0604020202020204" pitchFamily="34" charset="0"/>
                <a:ea typeface="Times New Roman" panose="02020603050405020304" pitchFamily="18" charset="0"/>
                <a:cs typeface="Arial" panose="020B0604020202020204" pitchFamily="34" charset="0"/>
              </a:rPr>
              <a:t>composition, </a:t>
            </a:r>
            <a:r>
              <a:rPr lang="en-GB" sz="1600" b="1" dirty="0" err="1">
                <a:latin typeface="Arial" panose="020B0604020202020204" pitchFamily="34" charset="0"/>
                <a:ea typeface="Times New Roman" panose="02020603050405020304" pitchFamily="18" charset="0"/>
                <a:cs typeface="Arial" panose="020B0604020202020204" pitchFamily="34" charset="0"/>
              </a:rPr>
              <a:t>granulometry</a:t>
            </a:r>
            <a:r>
              <a:rPr lang="en-GB" sz="1600" b="1" dirty="0">
                <a:latin typeface="Arial" panose="020B0604020202020204" pitchFamily="34" charset="0"/>
                <a:ea typeface="Times New Roman" panose="02020603050405020304" pitchFamily="18" charset="0"/>
                <a:cs typeface="Arial" panose="020B0604020202020204" pitchFamily="34" charset="0"/>
              </a:rPr>
              <a:t> and Mohs </a:t>
            </a:r>
            <a:r>
              <a:rPr lang="en-GB" sz="1600" b="1" dirty="0" err="1">
                <a:latin typeface="Arial" panose="020B0604020202020204" pitchFamily="34" charset="0"/>
                <a:ea typeface="Times New Roman" panose="02020603050405020304" pitchFamily="18" charset="0"/>
                <a:cs typeface="Arial" panose="020B0604020202020204" pitchFamily="34" charset="0"/>
              </a:rPr>
              <a:t>hardeness</a:t>
            </a:r>
            <a:r>
              <a:rPr lang="en-GB" sz="1600" b="1" dirty="0">
                <a:latin typeface="Arial" panose="020B0604020202020204" pitchFamily="34" charset="0"/>
                <a:ea typeface="Times New Roman" panose="02020603050405020304" pitchFamily="18" charset="0"/>
                <a:cs typeface="Arial" panose="020B0604020202020204" pitchFamily="34" charset="0"/>
              </a:rPr>
              <a:t> were in the same range</a:t>
            </a:r>
            <a:r>
              <a:rPr lang="en-GB" sz="1600" dirty="0">
                <a:latin typeface="Arial" panose="020B0604020202020204" pitchFamily="34" charset="0"/>
                <a:ea typeface="Times New Roman" panose="02020603050405020304" pitchFamily="18" charset="0"/>
                <a:cs typeface="Arial" panose="020B0604020202020204" pitchFamily="34" charset="0"/>
              </a:rPr>
              <a:t>, while, apparent </a:t>
            </a:r>
            <a:r>
              <a:rPr lang="en-GB" sz="1600" b="1" dirty="0">
                <a:latin typeface="Arial" panose="020B0604020202020204" pitchFamily="34" charset="0"/>
                <a:ea typeface="Times New Roman" panose="02020603050405020304" pitchFamily="18" charset="0"/>
                <a:cs typeface="Arial" panose="020B0604020202020204" pitchFamily="34" charset="0"/>
              </a:rPr>
              <a:t>density decreased</a:t>
            </a:r>
            <a:r>
              <a:rPr lang="en-GB" sz="1600" dirty="0">
                <a:latin typeface="Arial" panose="020B0604020202020204" pitchFamily="34" charset="0"/>
                <a:ea typeface="Times New Roman" panose="02020603050405020304" pitchFamily="18" charset="0"/>
                <a:cs typeface="Arial" panose="020B0604020202020204" pitchFamily="34" charset="0"/>
              </a:rPr>
              <a:t>, what can be due to a more porous material (further analysis must be carried out). </a:t>
            </a:r>
            <a:endParaRPr lang="en-GB" sz="1600" dirty="0" smtClean="0">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96395" y="2302377"/>
            <a:ext cx="8358809" cy="1154675"/>
          </a:xfrm>
          <a:prstGeom prst="rect">
            <a:avLst/>
          </a:prstGeom>
        </p:spPr>
        <p:txBody>
          <a:bodyPr wrap="square">
            <a:spAutoFit/>
          </a:bodyPr>
          <a:lstStyle/>
          <a:p>
            <a:pPr marL="285750" indent="-285750" algn="just">
              <a:lnSpc>
                <a:spcPct val="150000"/>
              </a:lnSpc>
              <a:spcAft>
                <a:spcPts val="0"/>
              </a:spcAft>
              <a:buFont typeface="Wingdings" panose="05000000000000000000" pitchFamily="2" charset="2"/>
              <a:buChar char="q"/>
            </a:pPr>
            <a:r>
              <a:rPr lang="en-GB" sz="1600" dirty="0" smtClean="0">
                <a:latin typeface="Arial" panose="020B0604020202020204" pitchFamily="34" charset="0"/>
                <a:ea typeface="Times New Roman" panose="02020603050405020304" pitchFamily="18" charset="0"/>
                <a:cs typeface="Arial" panose="020B0604020202020204" pitchFamily="34" charset="0"/>
              </a:rPr>
              <a:t>Regarding </a:t>
            </a:r>
            <a:r>
              <a:rPr lang="en-GB" sz="1600" b="1" dirty="0" smtClean="0">
                <a:latin typeface="Arial" panose="020B0604020202020204" pitchFamily="34" charset="0"/>
                <a:ea typeface="Times New Roman" panose="02020603050405020304" pitchFamily="18" charset="0"/>
                <a:cs typeface="Arial" panose="020B0604020202020204" pitchFamily="34" charset="0"/>
              </a:rPr>
              <a:t>leaching analysis, </a:t>
            </a:r>
            <a:r>
              <a:rPr lang="en-GB" sz="1600" dirty="0">
                <a:latin typeface="Arial" panose="020B0604020202020204" pitchFamily="34" charset="0"/>
                <a:ea typeface="Times New Roman" panose="02020603050405020304" pitchFamily="18" charset="0"/>
                <a:cs typeface="Arial" panose="020B0604020202020204" pitchFamily="34" charset="0"/>
              </a:rPr>
              <a:t>samples obtained by </a:t>
            </a:r>
            <a:r>
              <a:rPr lang="en-GB" sz="1600" b="1" dirty="0">
                <a:latin typeface="Arial" panose="020B0604020202020204" pitchFamily="34" charset="0"/>
                <a:ea typeface="Times New Roman" panose="02020603050405020304" pitchFamily="18" charset="0"/>
                <a:cs typeface="Arial" panose="020B0604020202020204" pitchFamily="34" charset="0"/>
              </a:rPr>
              <a:t>dry granulation showed better features as compared to the current slag</a:t>
            </a:r>
            <a:r>
              <a:rPr lang="en-GB" sz="1600" dirty="0">
                <a:latin typeface="Arial" panose="020B0604020202020204" pitchFamily="34" charset="0"/>
                <a:ea typeface="Times New Roman" panose="02020603050405020304" pitchFamily="18" charset="0"/>
                <a:cs typeface="Arial" panose="020B0604020202020204" pitchFamily="34" charset="0"/>
              </a:rPr>
              <a:t>, presenting values good enough to be considered as Non-Hazardous waste. </a:t>
            </a:r>
            <a:endParaRPr lang="en-GB" sz="1600" dirty="0" smtClean="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10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21</a:t>
            </a:fld>
            <a:endParaRPr lang="en-US" dirty="0"/>
          </a:p>
        </p:txBody>
      </p:sp>
      <p:sp>
        <p:nvSpPr>
          <p:cNvPr id="3" name="Rectangle 2"/>
          <p:cNvSpPr/>
          <p:nvPr/>
        </p:nvSpPr>
        <p:spPr>
          <a:xfrm>
            <a:off x="2617270" y="226759"/>
            <a:ext cx="2959465" cy="582852"/>
          </a:xfrm>
          <a:prstGeom prst="rect">
            <a:avLst/>
          </a:prstGeom>
        </p:spPr>
        <p:txBody>
          <a:bodyPr wrap="none">
            <a:spAutoFit/>
          </a:bodyPr>
          <a:lstStyle/>
          <a:p>
            <a:pPr lvl="1" algn="just">
              <a:lnSpc>
                <a:spcPct val="110000"/>
              </a:lnSpc>
              <a:spcAft>
                <a:spcPts val="1200"/>
              </a:spcAft>
            </a:pPr>
            <a:r>
              <a:rPr lang="en-GB" sz="3200" b="1" i="1" kern="0" dirty="0" smtClean="0">
                <a:solidFill>
                  <a:srgbClr val="A85B41"/>
                </a:solidFill>
                <a:latin typeface="+mj-lt"/>
                <a:ea typeface="+mj-ea"/>
                <a:cs typeface="+mj-cs"/>
              </a:rPr>
              <a:t>Next  steps</a:t>
            </a:r>
            <a:endParaRPr lang="es-ES" sz="3200" b="1" i="1" kern="0" dirty="0">
              <a:solidFill>
                <a:srgbClr val="A85B41"/>
              </a:solidFill>
              <a:latin typeface="+mj-lt"/>
              <a:ea typeface="+mj-ea"/>
              <a:cs typeface="+mj-cs"/>
            </a:endParaRPr>
          </a:p>
        </p:txBody>
      </p:sp>
      <p:sp>
        <p:nvSpPr>
          <p:cNvPr id="4" name="Rectangle 3"/>
          <p:cNvSpPr/>
          <p:nvPr/>
        </p:nvSpPr>
        <p:spPr>
          <a:xfrm>
            <a:off x="227266" y="1107487"/>
            <a:ext cx="8706283" cy="510524"/>
          </a:xfrm>
          <a:prstGeom prst="rect">
            <a:avLst/>
          </a:prstGeom>
          <a:ln>
            <a:solidFill>
              <a:schemeClr val="tx1"/>
            </a:solidFill>
          </a:ln>
        </p:spPr>
        <p:txBody>
          <a:bodyPr wrap="square">
            <a:spAutoFit/>
          </a:bodyPr>
          <a:lstStyle/>
          <a:p>
            <a:pPr algn="just">
              <a:lnSpc>
                <a:spcPts val="1600"/>
              </a:lnSpc>
              <a:spcBef>
                <a:spcPts val="1800"/>
              </a:spcBef>
              <a:spcAft>
                <a:spcPts val="600"/>
              </a:spcAft>
            </a:pPr>
            <a:r>
              <a:rPr lang="es-ES" sz="1600" b="1" dirty="0" smtClean="0">
                <a:latin typeface="Calibri" panose="020F0502020204030204" pitchFamily="34" charset="0"/>
              </a:rPr>
              <a:t>Atlantic Copper </a:t>
            </a:r>
            <a:r>
              <a:rPr lang="es-ES" sz="1600" b="1" dirty="0" err="1" smtClean="0">
                <a:latin typeface="Calibri" panose="020F0502020204030204" pitchFamily="34" charset="0"/>
              </a:rPr>
              <a:t>is</a:t>
            </a:r>
            <a:r>
              <a:rPr lang="es-ES" sz="1600" b="1" dirty="0" smtClean="0">
                <a:latin typeface="Calibri" panose="020F0502020204030204" pitchFamily="34" charset="0"/>
              </a:rPr>
              <a:t> </a:t>
            </a:r>
            <a:r>
              <a:rPr lang="es-ES" sz="1600" b="1" dirty="0" err="1" smtClean="0">
                <a:latin typeface="Calibri" panose="020F0502020204030204" pitchFamily="34" charset="0"/>
              </a:rPr>
              <a:t>leading</a:t>
            </a:r>
            <a:r>
              <a:rPr lang="es-ES" sz="1600" b="1" dirty="0" smtClean="0">
                <a:latin typeface="Calibri" panose="020F0502020204030204" pitchFamily="34" charset="0"/>
              </a:rPr>
              <a:t> a </a:t>
            </a:r>
            <a:r>
              <a:rPr lang="es-ES" sz="1600" b="1" dirty="0" err="1" smtClean="0">
                <a:latin typeface="Calibri" panose="020F0502020204030204" pitchFamily="34" charset="0"/>
              </a:rPr>
              <a:t>research</a:t>
            </a:r>
            <a:r>
              <a:rPr lang="es-ES" sz="1600" b="1" dirty="0" smtClean="0">
                <a:latin typeface="Calibri" panose="020F0502020204030204" pitchFamily="34" charset="0"/>
              </a:rPr>
              <a:t> Project </a:t>
            </a:r>
            <a:r>
              <a:rPr lang="en-GB" sz="1600" dirty="0" smtClean="0"/>
              <a:t>supported </a:t>
            </a:r>
            <a:r>
              <a:rPr lang="en-GB" sz="1600" dirty="0"/>
              <a:t>by an European Union R&amp;D </a:t>
            </a:r>
            <a:r>
              <a:rPr lang="en-GB" sz="1600" dirty="0" smtClean="0"/>
              <a:t>Programme </a:t>
            </a:r>
            <a:r>
              <a:rPr lang="en-GB" sz="1600" dirty="0"/>
              <a:t>(EIT Raw Materials</a:t>
            </a:r>
            <a:r>
              <a:rPr lang="en-GB" sz="1600" dirty="0" smtClean="0"/>
              <a:t>)</a:t>
            </a:r>
            <a:endParaRPr lang="es-ES" sz="1600" dirty="0">
              <a:effectLst/>
              <a:latin typeface="Calibri" panose="020F0502020204030204" pitchFamily="34" charset="0"/>
              <a:ea typeface="Times New Roman" panose="02020603050405020304" pitchFamily="18" charset="0"/>
            </a:endParaRPr>
          </a:p>
        </p:txBody>
      </p:sp>
      <p:sp>
        <p:nvSpPr>
          <p:cNvPr id="5" name="Título 3"/>
          <p:cNvSpPr>
            <a:spLocks noGrp="1"/>
          </p:cNvSpPr>
          <p:nvPr>
            <p:ph type="title"/>
          </p:nvPr>
        </p:nvSpPr>
        <p:spPr>
          <a:xfrm>
            <a:off x="227266" y="1696579"/>
            <a:ext cx="8124093" cy="497977"/>
          </a:xfrm>
        </p:spPr>
        <p:txBody>
          <a:bodyPr/>
          <a:lstStyle/>
          <a:p>
            <a:r>
              <a:rPr lang="es-ES" sz="1600" dirty="0" smtClean="0"/>
              <a:t>WhISPER: </a:t>
            </a:r>
            <a:r>
              <a:rPr lang="en-US" sz="1600" dirty="0"/>
              <a:t>W</a:t>
            </a:r>
            <a:r>
              <a:rPr lang="en-US" sz="1600" b="0" dirty="0"/>
              <a:t>aterless  </a:t>
            </a:r>
            <a:r>
              <a:rPr lang="en-US" sz="1600" dirty="0"/>
              <a:t>I</a:t>
            </a:r>
            <a:r>
              <a:rPr lang="en-US" sz="1600" b="0" dirty="0"/>
              <a:t>ron </a:t>
            </a:r>
            <a:r>
              <a:rPr lang="en-US" sz="1600" dirty="0"/>
              <a:t>S</a:t>
            </a:r>
            <a:r>
              <a:rPr lang="en-US" sz="1600" b="0" dirty="0"/>
              <a:t>ilicate </a:t>
            </a:r>
            <a:r>
              <a:rPr lang="en-US" sz="1600" dirty="0"/>
              <a:t>P</a:t>
            </a:r>
            <a:r>
              <a:rPr lang="en-US" sz="1600" b="0" dirty="0"/>
              <a:t>roduction with </a:t>
            </a:r>
            <a:r>
              <a:rPr lang="en-US" sz="1600" dirty="0"/>
              <a:t>E</a:t>
            </a:r>
            <a:r>
              <a:rPr lang="en-US" sz="1600" b="0" dirty="0"/>
              <a:t>nergy </a:t>
            </a:r>
            <a:r>
              <a:rPr lang="en-US" sz="1600" dirty="0"/>
              <a:t>R</a:t>
            </a:r>
            <a:r>
              <a:rPr lang="en-US" sz="1600" b="0" dirty="0"/>
              <a:t>ecovery </a:t>
            </a:r>
            <a:endParaRPr lang="es-ES" sz="1600" b="0" dirty="0"/>
          </a:p>
        </p:txBody>
      </p:sp>
      <p:pic>
        <p:nvPicPr>
          <p:cNvPr id="6" name="Picture 5" descr="C:\Users\Lidia Gullón\My Tresors\LAMIMER\proyectos Atlantic Copper\proyecto COPPLEX\comm, dissem &amp; exploit plan\logos\EIT logos\logo EIT RM_NO OFICI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1960" y="1650395"/>
            <a:ext cx="2141341" cy="5903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CuadroTexto 43"/>
          <p:cNvSpPr txBox="1"/>
          <p:nvPr/>
        </p:nvSpPr>
        <p:spPr>
          <a:xfrm>
            <a:off x="84719" y="2139580"/>
            <a:ext cx="8918152" cy="738664"/>
          </a:xfrm>
          <a:prstGeom prst="rect">
            <a:avLst/>
          </a:prstGeom>
          <a:noFill/>
          <a:ln>
            <a:noFill/>
          </a:ln>
        </p:spPr>
        <p:txBody>
          <a:bodyPr wrap="square" rtlCol="0">
            <a:spAutoFit/>
          </a:bodyPr>
          <a:lstStyle/>
          <a:p>
            <a:pPr algn="just">
              <a:spcAft>
                <a:spcPts val="450"/>
              </a:spcAft>
            </a:pPr>
            <a:r>
              <a:rPr lang="en-GB" sz="1400" dirty="0" smtClean="0"/>
              <a:t>The </a:t>
            </a:r>
            <a:r>
              <a:rPr lang="en-GB" sz="1400" b="1" dirty="0">
                <a:solidFill>
                  <a:srgbClr val="C00000"/>
                </a:solidFill>
                <a:latin typeface="+mn-lt"/>
                <a:ea typeface="Calibri" panose="020F0502020204030204" pitchFamily="34" charset="0"/>
                <a:cs typeface="Times New Roman" panose="02020603050405020304" pitchFamily="18" charset="0"/>
              </a:rPr>
              <a:t>main objective </a:t>
            </a:r>
            <a:r>
              <a:rPr lang="en-GB" sz="1400" dirty="0">
                <a:latin typeface="Arial" panose="020B0604020202020204" pitchFamily="34" charset="0"/>
                <a:cs typeface="Arial" panose="020B0604020202020204" pitchFamily="34" charset="0"/>
              </a:rPr>
              <a:t>of </a:t>
            </a:r>
            <a:r>
              <a:rPr lang="en-GB" sz="1400" dirty="0" err="1">
                <a:latin typeface="Arial" panose="020B0604020202020204" pitchFamily="34" charset="0"/>
                <a:cs typeface="Arial" panose="020B0604020202020204" pitchFamily="34" charset="0"/>
              </a:rPr>
              <a:t>WhISPER</a:t>
            </a:r>
            <a:r>
              <a:rPr lang="en-GB" sz="1400" dirty="0">
                <a:latin typeface="Arial" panose="020B0604020202020204" pitchFamily="34" charset="0"/>
                <a:cs typeface="Arial" panose="020B0604020202020204" pitchFamily="34" charset="0"/>
              </a:rPr>
              <a:t> is to </a:t>
            </a:r>
            <a:r>
              <a:rPr lang="en-GB" sz="1400" b="1" u="sng" dirty="0">
                <a:latin typeface="Arial" panose="020B0604020202020204" pitchFamily="34" charset="0"/>
                <a:cs typeface="Arial" panose="020B0604020202020204" pitchFamily="34" charset="0"/>
              </a:rPr>
              <a:t>validate</a:t>
            </a:r>
            <a:r>
              <a:rPr lang="en-GB" sz="1400" dirty="0">
                <a:latin typeface="Arial" panose="020B0604020202020204" pitchFamily="34" charset="0"/>
                <a:cs typeface="Arial" panose="020B0604020202020204" pitchFamily="34" charset="0"/>
              </a:rPr>
              <a:t> an innovative and sustainable air-based pyro-metallurgical system to produce iron silicate  in the Non-ferrous Metal Industry through the development and implementation of a pilot demonstration plant</a:t>
            </a:r>
            <a:r>
              <a:rPr lang="en-GB"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9" name="CuadroTexto 19"/>
          <p:cNvSpPr txBox="1"/>
          <p:nvPr/>
        </p:nvSpPr>
        <p:spPr>
          <a:xfrm>
            <a:off x="164123" y="2919489"/>
            <a:ext cx="6587837" cy="302134"/>
          </a:xfrm>
          <a:prstGeom prst="rect">
            <a:avLst/>
          </a:prstGeom>
        </p:spPr>
        <p:txBody>
          <a:bodyPr wrap="square">
            <a:spAutoFit/>
          </a:bodyPr>
          <a:lstStyle>
            <a:defPPr>
              <a:defRPr lang="en-US"/>
            </a:defPPr>
            <a:lvl1pPr algn="just">
              <a:lnSpc>
                <a:spcPct val="107000"/>
              </a:lnSpc>
              <a:spcAft>
                <a:spcPts val="600"/>
              </a:spcAft>
              <a:defRPr sz="1400" b="1">
                <a:solidFill>
                  <a:srgbClr val="C00000"/>
                </a:solidFill>
                <a:latin typeface="+mn-lt"/>
                <a:ea typeface="Calibri" panose="020F0502020204030204" pitchFamily="34" charset="0"/>
                <a:cs typeface="Times New Roman" panose="02020603050405020304" pitchFamily="18" charset="0"/>
              </a:defRPr>
            </a:lvl1pPr>
          </a:lstStyle>
          <a:p>
            <a:r>
              <a:rPr lang="es-ES" dirty="0" err="1"/>
              <a:t>Consortium</a:t>
            </a:r>
            <a:r>
              <a:rPr lang="es-ES" dirty="0"/>
              <a:t>:  </a:t>
            </a:r>
            <a:r>
              <a:rPr lang="es-ES" dirty="0">
                <a:solidFill>
                  <a:schemeClr val="tx1"/>
                </a:solidFill>
              </a:rPr>
              <a:t>Led </a:t>
            </a:r>
            <a:r>
              <a:rPr lang="es-ES" dirty="0" err="1">
                <a:solidFill>
                  <a:schemeClr val="tx1"/>
                </a:solidFill>
              </a:rPr>
              <a:t>by</a:t>
            </a:r>
            <a:r>
              <a:rPr lang="es-ES" dirty="0">
                <a:solidFill>
                  <a:schemeClr val="tx1"/>
                </a:solidFill>
              </a:rPr>
              <a:t> Atlantic Copper</a:t>
            </a:r>
          </a:p>
        </p:txBody>
      </p:sp>
      <p:sp>
        <p:nvSpPr>
          <p:cNvPr id="10" name="Rectángulo 16"/>
          <p:cNvSpPr/>
          <p:nvPr/>
        </p:nvSpPr>
        <p:spPr>
          <a:xfrm>
            <a:off x="3727041" y="2919489"/>
            <a:ext cx="3024919" cy="322845"/>
          </a:xfrm>
          <a:prstGeom prst="rect">
            <a:avLst/>
          </a:prstGeom>
        </p:spPr>
        <p:txBody>
          <a:bodyPr wrap="square">
            <a:spAutoFit/>
          </a:bodyPr>
          <a:lstStyle/>
          <a:p>
            <a:pPr algn="just">
              <a:lnSpc>
                <a:spcPct val="107000"/>
              </a:lnSpc>
              <a:spcAft>
                <a:spcPts val="600"/>
              </a:spcAft>
            </a:pPr>
            <a:r>
              <a:rPr lang="es-ES" sz="1400" b="1" dirty="0" smtClean="0">
                <a:solidFill>
                  <a:srgbClr val="C00000"/>
                </a:solidFill>
                <a:latin typeface="+mn-lt"/>
                <a:ea typeface="Calibri" panose="020F0502020204030204" pitchFamily="34" charset="0"/>
                <a:cs typeface="Times New Roman" panose="02020603050405020304" pitchFamily="18" charset="0"/>
              </a:rPr>
              <a:t>Execution:</a:t>
            </a:r>
            <a:r>
              <a:rPr lang="es-ES" sz="1400" b="1" dirty="0" smtClean="0">
                <a:latin typeface="+mn-lt"/>
                <a:ea typeface="Calibri" panose="020F0502020204030204" pitchFamily="34" charset="0"/>
                <a:cs typeface="Times New Roman" panose="02020603050405020304" pitchFamily="18" charset="0"/>
              </a:rPr>
              <a:t>2019-2020-2021 </a:t>
            </a:r>
            <a:endParaRPr lang="es-ES" sz="1400" dirty="0">
              <a:latin typeface="+mn-lt"/>
              <a:ea typeface="Calibri" panose="020F0502020204030204" pitchFamily="34" charset="0"/>
              <a:cs typeface="Times New Roman" panose="02020603050405020304" pitchFamily="18" charset="0"/>
            </a:endParaRPr>
          </a:p>
        </p:txBody>
      </p:sp>
      <p:graphicFrame>
        <p:nvGraphicFramePr>
          <p:cNvPr id="11" name="Tabla 2"/>
          <p:cNvGraphicFramePr>
            <a:graphicFrameLocks noGrp="1"/>
          </p:cNvGraphicFramePr>
          <p:nvPr>
            <p:extLst>
              <p:ext uri="{D42A27DB-BD31-4B8C-83A1-F6EECF244321}">
                <p14:modId xmlns:p14="http://schemas.microsoft.com/office/powerpoint/2010/main" val="1454566716"/>
              </p:ext>
            </p:extLst>
          </p:nvPr>
        </p:nvGraphicFramePr>
        <p:xfrm>
          <a:off x="414940" y="3221623"/>
          <a:ext cx="8124094" cy="3608372"/>
        </p:xfrm>
        <a:graphic>
          <a:graphicData uri="http://schemas.openxmlformats.org/drawingml/2006/table">
            <a:tbl>
              <a:tblPr firstRow="1" bandRow="1">
                <a:tableStyleId>{69C7853C-536D-4A76-A0AE-DD22124D55A5}</a:tableStyleId>
              </a:tblPr>
              <a:tblGrid>
                <a:gridCol w="3619483">
                  <a:extLst>
                    <a:ext uri="{9D8B030D-6E8A-4147-A177-3AD203B41FA5}">
                      <a16:colId xmlns:a16="http://schemas.microsoft.com/office/drawing/2014/main" val="20000"/>
                    </a:ext>
                  </a:extLst>
                </a:gridCol>
                <a:gridCol w="1408097">
                  <a:extLst>
                    <a:ext uri="{9D8B030D-6E8A-4147-A177-3AD203B41FA5}">
                      <a16:colId xmlns:a16="http://schemas.microsoft.com/office/drawing/2014/main" val="20001"/>
                    </a:ext>
                  </a:extLst>
                </a:gridCol>
                <a:gridCol w="3096514">
                  <a:extLst>
                    <a:ext uri="{9D8B030D-6E8A-4147-A177-3AD203B41FA5}">
                      <a16:colId xmlns:a16="http://schemas.microsoft.com/office/drawing/2014/main" val="20002"/>
                    </a:ext>
                  </a:extLst>
                </a:gridCol>
              </a:tblGrid>
              <a:tr h="728063">
                <a:tc>
                  <a:txBody>
                    <a:bodyPr/>
                    <a:lstStyle/>
                    <a:p>
                      <a:endParaRPr lang="es-ES" sz="1000" b="1" kern="1200" dirty="0">
                        <a:solidFill>
                          <a:schemeClr val="tx1"/>
                        </a:solidFill>
                        <a:latin typeface="+mn-lt"/>
                        <a:ea typeface="+mn-ea"/>
                        <a:cs typeface="+mn-cs"/>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noProof="0" dirty="0" smtClean="0">
                          <a:solidFill>
                            <a:schemeClr val="tx1"/>
                          </a:solidFill>
                        </a:rPr>
                        <a:t>Spain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noProof="0" dirty="0" smtClean="0">
                          <a:solidFill>
                            <a:schemeClr val="tx1"/>
                          </a:solidFill>
                        </a:rPr>
                        <a:t>(Industry)</a:t>
                      </a:r>
                    </a:p>
                    <a:p>
                      <a:pPr algn="ctr"/>
                      <a:endParaRPr lang="es-ES" sz="1000" b="1" kern="1200" dirty="0">
                        <a:solidFill>
                          <a:schemeClr val="tx1"/>
                        </a:solidFill>
                        <a:latin typeface="+mn-lt"/>
                        <a:ea typeface="+mn-ea"/>
                        <a:cs typeface="+mn-cs"/>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000" b="0" noProof="0" dirty="0" smtClean="0">
                          <a:solidFill>
                            <a:schemeClr val="tx1"/>
                          </a:solidFill>
                        </a:rPr>
                        <a:t>Coordination</a:t>
                      </a:r>
                      <a:r>
                        <a:rPr lang="en-GB" sz="1000" b="0" baseline="0" noProof="0" dirty="0" smtClean="0">
                          <a:solidFill>
                            <a:schemeClr val="tx1"/>
                          </a:solidFill>
                        </a:rPr>
                        <a:t> and reporting.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smtClean="0">
                          <a:solidFill>
                            <a:schemeClr val="tx1"/>
                          </a:solidFill>
                        </a:rPr>
                        <a:t>Technical supervision.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smtClean="0">
                          <a:solidFill>
                            <a:schemeClr val="tx1"/>
                          </a:solidFill>
                        </a:rPr>
                        <a:t>Feasibility study.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smtClean="0">
                          <a:solidFill>
                            <a:schemeClr val="tx1"/>
                          </a:solidFill>
                        </a:rPr>
                        <a:t>Pilot plant installation (end user)</a:t>
                      </a: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2534">
                <a:tc>
                  <a:txBody>
                    <a:bodyPr/>
                    <a:lstStyle/>
                    <a:p>
                      <a:endParaRPr lang="es-ES" sz="10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000" noProof="0" dirty="0" err="1" smtClean="0"/>
                        <a:t>Germany</a:t>
                      </a:r>
                      <a:endParaRPr lang="es-ES" sz="1000" noProof="0" dirty="0" smtClean="0"/>
                    </a:p>
                    <a:p>
                      <a:pPr algn="ctr"/>
                      <a:r>
                        <a:rPr lang="es-ES" sz="1000" noProof="0" dirty="0" smtClean="0"/>
                        <a:t>(</a:t>
                      </a:r>
                      <a:r>
                        <a:rPr lang="es-ES" sz="1000" noProof="0" dirty="0" err="1" smtClean="0"/>
                        <a:t>University</a:t>
                      </a:r>
                      <a:r>
                        <a:rPr lang="es-ES" sz="1000" noProof="0" dirty="0" smtClean="0"/>
                        <a:t>)</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noProof="0" dirty="0" err="1" smtClean="0"/>
                        <a:t>Feasibility</a:t>
                      </a:r>
                      <a:r>
                        <a:rPr lang="es-ES" sz="1000" baseline="0" noProof="0" dirty="0" smtClean="0"/>
                        <a:t> </a:t>
                      </a:r>
                      <a:r>
                        <a:rPr lang="es-ES" sz="1000" baseline="0" noProof="0" dirty="0" err="1" smtClean="0"/>
                        <a:t>study</a:t>
                      </a:r>
                      <a:endParaRPr lang="es-ES" sz="100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noProof="0" dirty="0" smtClean="0"/>
                        <a:t>EIT:</a:t>
                      </a:r>
                      <a:r>
                        <a:rPr lang="es-ES" sz="1000" baseline="0" noProof="0" dirty="0" smtClean="0"/>
                        <a:t> </a:t>
                      </a:r>
                      <a:r>
                        <a:rPr lang="es-ES" sz="1000" noProof="0" dirty="0" smtClean="0"/>
                        <a:t>”</a:t>
                      </a:r>
                      <a:r>
                        <a:rPr lang="es-ES" sz="1000" noProof="0" dirty="0" err="1" smtClean="0"/>
                        <a:t>Go</a:t>
                      </a:r>
                      <a:r>
                        <a:rPr lang="es-ES" sz="1000" noProof="0" dirty="0" smtClean="0"/>
                        <a:t>-to-</a:t>
                      </a:r>
                      <a:r>
                        <a:rPr lang="es-ES" sz="1000" noProof="0" dirty="0" err="1" smtClean="0"/>
                        <a:t>market</a:t>
                      </a:r>
                      <a:r>
                        <a:rPr lang="es-ES" sz="1000" noProof="0" dirty="0" smtClean="0"/>
                        <a:t>”</a:t>
                      </a:r>
                      <a:endParaRPr lang="en-GB" sz="1000" noProof="0" dirty="0" smtClean="0"/>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87863">
                <a:tc>
                  <a:txBody>
                    <a:bodyPr/>
                    <a:lstStyle/>
                    <a:p>
                      <a:endParaRPr lang="es-ES" sz="10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000" noProof="0" dirty="0" err="1" smtClean="0">
                          <a:solidFill>
                            <a:schemeClr val="tx1"/>
                          </a:solidFill>
                        </a:rPr>
                        <a:t>Slovenia</a:t>
                      </a:r>
                      <a:r>
                        <a:rPr lang="es-ES" sz="1000" baseline="0" noProof="0" dirty="0" smtClean="0">
                          <a:solidFill>
                            <a:schemeClr val="tx1"/>
                          </a:solidFill>
                        </a:rPr>
                        <a:t> </a:t>
                      </a:r>
                    </a:p>
                    <a:p>
                      <a:pPr algn="ctr"/>
                      <a:r>
                        <a:rPr lang="es-ES" sz="1000" baseline="0" noProof="0" dirty="0" smtClean="0">
                          <a:solidFill>
                            <a:schemeClr val="tx1"/>
                          </a:solidFill>
                        </a:rPr>
                        <a:t>(</a:t>
                      </a:r>
                      <a:r>
                        <a:rPr lang="es-ES" sz="1000" baseline="0" noProof="0" dirty="0" err="1" smtClean="0">
                          <a:solidFill>
                            <a:schemeClr val="tx1"/>
                          </a:solidFill>
                        </a:rPr>
                        <a:t>Technology</a:t>
                      </a:r>
                      <a:r>
                        <a:rPr lang="es-ES" sz="1000" baseline="0" noProof="0" dirty="0" smtClean="0">
                          <a:solidFill>
                            <a:schemeClr val="tx1"/>
                          </a:solidFill>
                        </a:rPr>
                        <a:t> Center)</a:t>
                      </a:r>
                      <a:endParaRPr lang="es-ES" sz="1000" noProof="0" dirty="0" smtClean="0">
                        <a:solidFill>
                          <a:schemeClr val="tx1"/>
                        </a:solidFill>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kern="1200" dirty="0" smtClean="0">
                          <a:solidFill>
                            <a:schemeClr val="dk1"/>
                          </a:solidFill>
                          <a:latin typeface="+mn-lt"/>
                          <a:ea typeface="+mn-ea"/>
                          <a:cs typeface="+mn-cs"/>
                        </a:rPr>
                        <a:t>Chemical and mechanical characterization of the new iron silicate produced with this technology</a:t>
                      </a:r>
                      <a:endParaRPr lang="es-ES" sz="1000" kern="1200" dirty="0" smtClean="0">
                        <a:solidFill>
                          <a:schemeClr val="dk1"/>
                        </a:solidFill>
                        <a:latin typeface="+mn-lt"/>
                        <a:ea typeface="+mn-ea"/>
                        <a:cs typeface="+mn-cs"/>
                      </a:endParaRPr>
                    </a:p>
                    <a:p>
                      <a:r>
                        <a:rPr lang="en-US" sz="1000" kern="1200" dirty="0" smtClean="0">
                          <a:solidFill>
                            <a:schemeClr val="dk1"/>
                          </a:solidFill>
                          <a:latin typeface="+mn-lt"/>
                          <a:ea typeface="+mn-ea"/>
                          <a:cs typeface="+mn-cs"/>
                        </a:rPr>
                        <a:t>Validation/Certificate applications on the building sector</a:t>
                      </a:r>
                      <a:endParaRPr lang="es-ES" sz="1000" kern="1200" noProof="0" dirty="0">
                        <a:solidFill>
                          <a:schemeClr val="dk1"/>
                        </a:solidFill>
                        <a:latin typeface="+mn-lt"/>
                        <a:ea typeface="+mn-ea"/>
                        <a:cs typeface="+mn-cs"/>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971">
                <a:tc>
                  <a:txBody>
                    <a:bodyPr/>
                    <a:lstStyle/>
                    <a:p>
                      <a:pPr marL="0" algn="ctr" defTabSz="914400" rtl="0" eaLnBrk="1" latinLnBrk="0" hangingPunct="1"/>
                      <a:endParaRPr lang="es-ES" sz="1000" kern="1200" dirty="0">
                        <a:solidFill>
                          <a:schemeClr val="tx1"/>
                        </a:solidFill>
                        <a:latin typeface="+mn-lt"/>
                        <a:ea typeface="+mn-ea"/>
                        <a:cs typeface="+mn-cs"/>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noProof="0" dirty="0" err="1" smtClean="0"/>
                        <a:t>Belgium</a:t>
                      </a:r>
                      <a:endParaRPr lang="es-ES" sz="1000" noProof="0" dirty="0" smtClean="0"/>
                    </a:p>
                    <a:p>
                      <a:pPr algn="ctr"/>
                      <a:r>
                        <a:rPr lang="es-ES" sz="1000" noProof="0" dirty="0" smtClean="0">
                          <a:solidFill>
                            <a:schemeClr val="tx1"/>
                          </a:solidFill>
                        </a:rPr>
                        <a:t>(</a:t>
                      </a:r>
                      <a:r>
                        <a:rPr lang="es-ES" sz="1000" noProof="0" dirty="0" err="1" smtClean="0">
                          <a:solidFill>
                            <a:schemeClr val="tx1"/>
                          </a:solidFill>
                        </a:rPr>
                        <a:t>University</a:t>
                      </a:r>
                      <a:r>
                        <a:rPr lang="es-ES" sz="1000" noProof="0" dirty="0" smtClean="0">
                          <a:solidFill>
                            <a:schemeClr val="tx1"/>
                          </a:solidFill>
                        </a:rPr>
                        <a:t>-Company)</a:t>
                      </a:r>
                      <a:endParaRPr lang="es-ES" sz="1000" noProof="0" dirty="0">
                        <a:solidFill>
                          <a:schemeClr val="tx1"/>
                        </a:solidFill>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000" kern="1200" dirty="0" smtClean="0">
                          <a:solidFill>
                            <a:schemeClr val="dk1"/>
                          </a:solidFill>
                          <a:latin typeface="+mn-lt"/>
                          <a:ea typeface="+mn-ea"/>
                          <a:cs typeface="+mn-cs"/>
                        </a:rPr>
                        <a:t>C</a:t>
                      </a:r>
                      <a:r>
                        <a:rPr lang="en-GB" sz="1000" kern="1200" dirty="0" err="1" smtClean="0">
                          <a:solidFill>
                            <a:schemeClr val="dk1"/>
                          </a:solidFill>
                          <a:latin typeface="+mn-lt"/>
                          <a:ea typeface="+mn-ea"/>
                          <a:cs typeface="+mn-cs"/>
                        </a:rPr>
                        <a:t>opper</a:t>
                      </a:r>
                      <a:r>
                        <a:rPr lang="en-GB" sz="1000" kern="1200" dirty="0" smtClean="0">
                          <a:solidFill>
                            <a:schemeClr val="dk1"/>
                          </a:solidFill>
                          <a:latin typeface="+mn-lt"/>
                          <a:ea typeface="+mn-ea"/>
                          <a:cs typeface="+mn-cs"/>
                        </a:rPr>
                        <a:t> slag valorisation-Inorganic </a:t>
                      </a:r>
                      <a:r>
                        <a:rPr lang="en-GB" sz="1000" kern="1200" dirty="0" err="1" smtClean="0">
                          <a:solidFill>
                            <a:schemeClr val="dk1"/>
                          </a:solidFill>
                          <a:latin typeface="+mn-lt"/>
                          <a:ea typeface="+mn-ea"/>
                          <a:cs typeface="+mn-cs"/>
                        </a:rPr>
                        <a:t>Polimers</a:t>
                      </a:r>
                      <a:r>
                        <a:rPr lang="en-GB" sz="1000" kern="1200" dirty="0" smtClean="0">
                          <a:solidFill>
                            <a:schemeClr val="dk1"/>
                          </a:solidFill>
                          <a:latin typeface="+mn-lt"/>
                          <a:ea typeface="+mn-ea"/>
                          <a:cs typeface="+mn-cs"/>
                        </a:rPr>
                        <a:t> </a:t>
                      </a:r>
                      <a:endParaRPr lang="es-ES" sz="1000" kern="1200" dirty="0" smtClean="0">
                        <a:solidFill>
                          <a:schemeClr val="dk1"/>
                        </a:solidFill>
                        <a:latin typeface="+mn-lt"/>
                        <a:ea typeface="+mn-ea"/>
                        <a:cs typeface="+mn-cs"/>
                      </a:endParaRPr>
                    </a:p>
                    <a:p>
                      <a:pPr marL="0" algn="l" defTabSz="914400" rtl="0" eaLnBrk="1" latinLnBrk="0" hangingPunct="1"/>
                      <a:r>
                        <a:rPr lang="en-GB" sz="1000" kern="1200" dirty="0" smtClean="0">
                          <a:solidFill>
                            <a:schemeClr val="dk1"/>
                          </a:solidFill>
                          <a:latin typeface="+mn-lt"/>
                          <a:ea typeface="+mn-ea"/>
                          <a:cs typeface="+mn-cs"/>
                        </a:rPr>
                        <a:t>LCA (exergy analysis) &amp; economic sustainability (LCC)</a:t>
                      </a:r>
                      <a:endParaRPr lang="es-ES" sz="1000" kern="1200" noProof="0" dirty="0" smtClean="0">
                        <a:solidFill>
                          <a:schemeClr val="dk1"/>
                        </a:solidFill>
                        <a:latin typeface="+mn-lt"/>
                        <a:ea typeface="+mn-ea"/>
                        <a:cs typeface="+mn-cs"/>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6941">
                <a:tc>
                  <a:txBody>
                    <a:bodyPr/>
                    <a:lstStyle/>
                    <a:p>
                      <a:endParaRPr lang="es-ES" sz="10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000" noProof="0" dirty="0" smtClean="0"/>
                        <a:t>France</a:t>
                      </a:r>
                      <a:r>
                        <a:rPr lang="es-ES" sz="1000" baseline="0" noProof="0" dirty="0" smtClean="0"/>
                        <a:t> </a:t>
                      </a:r>
                    </a:p>
                    <a:p>
                      <a:pPr algn="ctr"/>
                      <a:r>
                        <a:rPr lang="es-ES" sz="1000" baseline="0" noProof="0" dirty="0" smtClean="0"/>
                        <a:t>(</a:t>
                      </a:r>
                      <a:r>
                        <a:rPr lang="es-ES" sz="1000" baseline="0" noProof="0" dirty="0" err="1" smtClean="0"/>
                        <a:t>University</a:t>
                      </a:r>
                      <a:r>
                        <a:rPr lang="es-ES" sz="1000" baseline="0" noProof="0" dirty="0" smtClean="0"/>
                        <a:t>)</a:t>
                      </a:r>
                      <a:endParaRPr lang="es-ES" sz="1000" noProof="0" dirty="0"/>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Educational, Training and Dissemination </a:t>
                      </a:r>
                      <a:endParaRPr lang="es-ES" sz="1000" kern="1200" noProof="0" dirty="0" smtClean="0">
                        <a:solidFill>
                          <a:schemeClr val="dk1"/>
                        </a:solidFill>
                        <a:latin typeface="+mn-lt"/>
                        <a:ea typeface="+mn-ea"/>
                        <a:cs typeface="+mn-cs"/>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2" name="Picture 2" descr="C:\Users\Lidia Gullón\My Tresors\LAMIMER\proyectos Atlantic Copper\proyecto COPPLEX\comm, dissem &amp; exploit plan\logos\logos socios\AC-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438" y="3397171"/>
            <a:ext cx="2308214" cy="3949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839031" y="4047872"/>
            <a:ext cx="1005261" cy="494207"/>
          </a:xfrm>
          <a:prstGeom prst="rect">
            <a:avLst/>
          </a:prstGeom>
        </p:spPr>
      </p:pic>
      <p:pic>
        <p:nvPicPr>
          <p:cNvPr id="14" name="Picture 13"/>
          <p:cNvPicPr>
            <a:picLocks noChangeAspect="1"/>
          </p:cNvPicPr>
          <p:nvPr/>
        </p:nvPicPr>
        <p:blipFill>
          <a:blip r:embed="rId6"/>
          <a:stretch>
            <a:fillRect/>
          </a:stretch>
        </p:blipFill>
        <p:spPr>
          <a:xfrm>
            <a:off x="2727487" y="4716101"/>
            <a:ext cx="641972" cy="633525"/>
          </a:xfrm>
          <a:prstGeom prst="rect">
            <a:avLst/>
          </a:prstGeom>
        </p:spPr>
      </p:pic>
      <p:sp>
        <p:nvSpPr>
          <p:cNvPr id="15" name="CuadroTexto 19"/>
          <p:cNvSpPr txBox="1"/>
          <p:nvPr/>
        </p:nvSpPr>
        <p:spPr>
          <a:xfrm>
            <a:off x="414940" y="4739916"/>
            <a:ext cx="1836382" cy="560207"/>
          </a:xfrm>
          <a:prstGeom prst="rect">
            <a:avLst/>
          </a:prstGeom>
          <a:noFill/>
        </p:spPr>
        <p:txBody>
          <a:bodyPr wrap="square" rtlCol="0">
            <a:spAutoFit/>
          </a:bodyPr>
          <a:lstStyle/>
          <a:p>
            <a:r>
              <a:rPr lang="en-US" sz="750" dirty="0"/>
              <a:t>INTERNATIONALLY RECOGNIZED RESEARCH ORGANIZATION IN THE FIELD OF CONSTRUCTION</a:t>
            </a:r>
            <a:endParaRPr lang="es-ES" sz="750" dirty="0"/>
          </a:p>
          <a:p>
            <a:endParaRPr lang="es-ES" sz="750" dirty="0">
              <a:latin typeface="+mn-lt"/>
            </a:endParaRPr>
          </a:p>
        </p:txBody>
      </p:sp>
      <p:grpSp>
        <p:nvGrpSpPr>
          <p:cNvPr id="16" name="Group 15"/>
          <p:cNvGrpSpPr/>
          <p:nvPr/>
        </p:nvGrpSpPr>
        <p:grpSpPr>
          <a:xfrm>
            <a:off x="2617270" y="5653262"/>
            <a:ext cx="1133809" cy="314580"/>
            <a:chOff x="5688218" y="3581219"/>
            <a:chExt cx="1964268" cy="854984"/>
          </a:xfrm>
        </p:grpSpPr>
        <p:pic>
          <p:nvPicPr>
            <p:cNvPr id="17" name="Picture 16"/>
            <p:cNvPicPr>
              <a:picLocks noChangeAspect="1"/>
            </p:cNvPicPr>
            <p:nvPr/>
          </p:nvPicPr>
          <p:blipFill>
            <a:blip r:embed="rId7"/>
            <a:stretch>
              <a:fillRect/>
            </a:stretch>
          </p:blipFill>
          <p:spPr>
            <a:xfrm>
              <a:off x="6265332" y="3581219"/>
              <a:ext cx="726017" cy="652643"/>
            </a:xfrm>
            <a:prstGeom prst="rect">
              <a:avLst/>
            </a:prstGeom>
          </p:spPr>
        </p:pic>
        <p:pic>
          <p:nvPicPr>
            <p:cNvPr id="18" name="Picture 17"/>
            <p:cNvPicPr>
              <a:picLocks noChangeAspect="1"/>
            </p:cNvPicPr>
            <p:nvPr/>
          </p:nvPicPr>
          <p:blipFill>
            <a:blip r:embed="rId8"/>
            <a:stretch>
              <a:fillRect/>
            </a:stretch>
          </p:blipFill>
          <p:spPr>
            <a:xfrm>
              <a:off x="5688218" y="4190669"/>
              <a:ext cx="1964268" cy="245534"/>
            </a:xfrm>
            <a:prstGeom prst="rect">
              <a:avLst/>
            </a:prstGeom>
          </p:spPr>
        </p:pic>
      </p:grpSp>
      <p:sp>
        <p:nvSpPr>
          <p:cNvPr id="19" name="Rectangle 18"/>
          <p:cNvSpPr/>
          <p:nvPr/>
        </p:nvSpPr>
        <p:spPr>
          <a:xfrm>
            <a:off x="2377350" y="6052703"/>
            <a:ext cx="1833670" cy="246221"/>
          </a:xfrm>
          <a:prstGeom prst="rect">
            <a:avLst/>
          </a:prstGeom>
        </p:spPr>
        <p:txBody>
          <a:bodyPr wrap="square">
            <a:spAutoFit/>
          </a:bodyPr>
          <a:lstStyle/>
          <a:p>
            <a:r>
              <a:rPr lang="es-ES" sz="1000" dirty="0"/>
              <a:t>https://recover.technology/</a:t>
            </a:r>
          </a:p>
        </p:txBody>
      </p:sp>
      <p:pic>
        <p:nvPicPr>
          <p:cNvPr id="20" name="Picture 19"/>
          <p:cNvPicPr>
            <a:picLocks noChangeAspect="1"/>
          </p:cNvPicPr>
          <p:nvPr/>
        </p:nvPicPr>
        <p:blipFill>
          <a:blip r:embed="rId9"/>
          <a:stretch>
            <a:fillRect/>
          </a:stretch>
        </p:blipFill>
        <p:spPr>
          <a:xfrm>
            <a:off x="676867" y="5707549"/>
            <a:ext cx="1329591" cy="503438"/>
          </a:xfrm>
          <a:prstGeom prst="rect">
            <a:avLst/>
          </a:prstGeom>
        </p:spPr>
      </p:pic>
      <p:pic>
        <p:nvPicPr>
          <p:cNvPr id="21" name="Picture 20"/>
          <p:cNvPicPr>
            <a:picLocks noChangeAspect="1"/>
          </p:cNvPicPr>
          <p:nvPr/>
        </p:nvPicPr>
        <p:blipFill>
          <a:blip r:embed="rId10"/>
          <a:stretch>
            <a:fillRect/>
          </a:stretch>
        </p:blipFill>
        <p:spPr>
          <a:xfrm>
            <a:off x="1758902" y="6382676"/>
            <a:ext cx="1134605" cy="406566"/>
          </a:xfrm>
          <a:prstGeom prst="rect">
            <a:avLst/>
          </a:prstGeom>
        </p:spPr>
      </p:pic>
    </p:spTree>
    <p:extLst>
      <p:ext uri="{BB962C8B-B14F-4D97-AF65-F5344CB8AC3E}">
        <p14:creationId xmlns:p14="http://schemas.microsoft.com/office/powerpoint/2010/main" val="317562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9" grpId="0"/>
      <p:bldP spid="10" grpId="0"/>
      <p:bldP spid="15"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0966DC23-5D75-4E55-94E0-8AC9A57DBD08}" type="slidenum">
              <a:rPr lang="en-US" smtClean="0"/>
              <a:pPr>
                <a:defRPr/>
              </a:pPr>
              <a:t>22</a:t>
            </a:fld>
            <a:endParaRPr lang="en-US" dirty="0"/>
          </a:p>
        </p:txBody>
      </p:sp>
      <p:sp>
        <p:nvSpPr>
          <p:cNvPr id="4" name="Marcador de contenido 2"/>
          <p:cNvSpPr txBox="1">
            <a:spLocks/>
          </p:cNvSpPr>
          <p:nvPr/>
        </p:nvSpPr>
        <p:spPr bwMode="auto">
          <a:xfrm>
            <a:off x="270961" y="2980756"/>
            <a:ext cx="3565058" cy="11451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BBB3"/>
              </a:buClr>
              <a:buFont typeface="Wingdings" panose="05000000000000000000" pitchFamily="2" charset="2"/>
              <a:buChar char="§"/>
              <a:defRPr sz="2400" b="1" baseline="0">
                <a:solidFill>
                  <a:schemeClr val="tx1"/>
                </a:solidFill>
                <a:latin typeface="Franklin Gothic Book" panose="020B0503020102020204" pitchFamily="34" charset="0"/>
                <a:ea typeface="+mn-ea"/>
                <a:cs typeface="+mn-cs"/>
              </a:defRPr>
            </a:lvl1pPr>
            <a:lvl2pPr marL="746125" indent="-288925" algn="l" defTabSz="858838" rtl="0" eaLnBrk="1" fontAlgn="base" hangingPunct="1">
              <a:spcBef>
                <a:spcPct val="20000"/>
              </a:spcBef>
              <a:spcAft>
                <a:spcPct val="0"/>
              </a:spcAft>
              <a:buClr>
                <a:srgbClr val="00BBB3"/>
              </a:buClr>
              <a:buFont typeface="Arial" panose="020B0604020202020204" pitchFamily="34" charset="0"/>
              <a:buChar char="•"/>
              <a:defRPr sz="2400" b="1">
                <a:solidFill>
                  <a:schemeClr val="tx1"/>
                </a:solidFill>
                <a:latin typeface="Franklin Gothic Book" panose="020B0503020102020204" pitchFamily="34" charset="0"/>
              </a:defRPr>
            </a:lvl2pPr>
            <a:lvl3pPr marL="1143000" indent="-228600" algn="l" rtl="0" eaLnBrk="1" fontAlgn="base" hangingPunct="1">
              <a:spcBef>
                <a:spcPct val="20000"/>
              </a:spcBef>
              <a:spcAft>
                <a:spcPct val="0"/>
              </a:spcAft>
              <a:buClr>
                <a:srgbClr val="00BBB3"/>
              </a:buClr>
              <a:buFont typeface="Franklin Gothic Book" panose="020B0503020102020204" pitchFamily="34" charset="0"/>
              <a:buChar char="-"/>
              <a:defRPr sz="2400" b="1">
                <a:solidFill>
                  <a:schemeClr val="tx1"/>
                </a:solidFill>
                <a:latin typeface="Franklin Gothic Book" panose="020B0503020102020204" pitchFamily="34" charset="0"/>
              </a:defRPr>
            </a:lvl3pPr>
            <a:lvl4pPr marL="16002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4pPr>
            <a:lvl5pPr marL="20574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0" indent="0">
              <a:spcAft>
                <a:spcPts val="600"/>
              </a:spcAft>
              <a:buNone/>
            </a:pPr>
            <a:r>
              <a:rPr lang="en-US" sz="5400" kern="0" dirty="0" smtClean="0">
                <a:latin typeface="Cooper Black" panose="0208090404030B020404" pitchFamily="18" charset="0"/>
              </a:rPr>
              <a:t>Thanks!</a:t>
            </a:r>
          </a:p>
          <a:p>
            <a:pPr marL="0" indent="0">
              <a:spcAft>
                <a:spcPts val="600"/>
              </a:spcAft>
              <a:buNone/>
            </a:pPr>
            <a:endParaRPr lang="en-US" sz="5400" kern="0" dirty="0" smtClean="0">
              <a:latin typeface="Cooper Black" panose="0208090404030B020404" pitchFamily="18" charset="0"/>
            </a:endParaRPr>
          </a:p>
        </p:txBody>
      </p:sp>
    </p:spTree>
    <p:extLst>
      <p:ext uri="{BB962C8B-B14F-4D97-AF65-F5344CB8AC3E}">
        <p14:creationId xmlns:p14="http://schemas.microsoft.com/office/powerpoint/2010/main" val="239969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0966DC23-5D75-4E55-94E0-8AC9A57DBD08}" type="slidenum">
              <a:rPr lang="en-US" smtClean="0"/>
              <a:pPr>
                <a:defRPr/>
              </a:pPr>
              <a:t>23</a:t>
            </a:fld>
            <a:endParaRPr lang="en-US" dirty="0"/>
          </a:p>
        </p:txBody>
      </p:sp>
      <p:pic>
        <p:nvPicPr>
          <p:cNvPr id="23" name="Picture 22" descr="C:\Users\Lidia Gullón\My Tresors\LAMIMER\proyectos Atlantic Copper\proyecto COPPLEX\comm, dissem &amp; exploit plan\logos\EIT logos\logo EIT RM_NO OFICI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377" y="6527122"/>
            <a:ext cx="1128273" cy="3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750317" y="226759"/>
            <a:ext cx="2693366" cy="582852"/>
          </a:xfrm>
          <a:prstGeom prst="rect">
            <a:avLst/>
          </a:prstGeom>
        </p:spPr>
        <p:txBody>
          <a:bodyPr wrap="none">
            <a:spAutoFit/>
          </a:bodyPr>
          <a:lstStyle/>
          <a:p>
            <a:pPr lvl="1" algn="just">
              <a:lnSpc>
                <a:spcPct val="110000"/>
              </a:lnSpc>
              <a:spcAft>
                <a:spcPts val="1200"/>
              </a:spcAft>
            </a:pPr>
            <a:r>
              <a:rPr lang="en-GB" sz="3200" b="1" i="1" kern="0" dirty="0">
                <a:solidFill>
                  <a:srgbClr val="EC7320"/>
                </a:solidFill>
                <a:latin typeface="+mj-lt"/>
                <a:ea typeface="+mj-ea"/>
                <a:cs typeface="+mj-cs"/>
              </a:rPr>
              <a:t>Work</a:t>
            </a:r>
            <a:r>
              <a:rPr lang="en-GB" sz="1600" b="1" dirty="0">
                <a:solidFill>
                  <a:srgbClr val="333333"/>
                </a:solidFill>
                <a:latin typeface="Calibri" panose="020F0502020204030204" pitchFamily="34" charset="0"/>
                <a:ea typeface="MS Gothic" panose="020B0609070205080204" pitchFamily="49" charset="-128"/>
                <a:cs typeface="Times New Roman" panose="02020603050405020304" pitchFamily="18" charset="0"/>
              </a:rPr>
              <a:t> </a:t>
            </a:r>
            <a:r>
              <a:rPr lang="en-GB" sz="3200" b="1" i="1" kern="0" dirty="0">
                <a:solidFill>
                  <a:srgbClr val="EC7320"/>
                </a:solidFill>
                <a:latin typeface="+mj-lt"/>
                <a:ea typeface="+mj-ea"/>
                <a:cs typeface="+mj-cs"/>
              </a:rPr>
              <a:t>Plan</a:t>
            </a:r>
            <a:endParaRPr lang="es-ES" sz="3200" b="1" i="1" kern="0" dirty="0">
              <a:solidFill>
                <a:srgbClr val="EC7320"/>
              </a:solidFill>
              <a:latin typeface="+mj-lt"/>
              <a:ea typeface="+mj-ea"/>
              <a:cs typeface="+mj-cs"/>
            </a:endParaRPr>
          </a:p>
        </p:txBody>
      </p:sp>
      <p:pic>
        <p:nvPicPr>
          <p:cNvPr id="12" name="Imagen 1332"/>
          <p:cNvPicPr/>
          <p:nvPr/>
        </p:nvPicPr>
        <p:blipFill>
          <a:blip r:embed="rId4">
            <a:extLst>
              <a:ext uri="{28A0092B-C50C-407E-A947-70E740481C1C}">
                <a14:useLocalDpi xmlns:a14="http://schemas.microsoft.com/office/drawing/2010/main" val="0"/>
              </a:ext>
            </a:extLst>
          </a:blip>
          <a:srcRect/>
          <a:stretch>
            <a:fillRect/>
          </a:stretch>
        </p:blipFill>
        <p:spPr bwMode="auto">
          <a:xfrm>
            <a:off x="1434625" y="1051873"/>
            <a:ext cx="6661159" cy="5534086"/>
          </a:xfrm>
          <a:prstGeom prst="rect">
            <a:avLst/>
          </a:prstGeom>
          <a:noFill/>
        </p:spPr>
      </p:pic>
      <p:sp>
        <p:nvSpPr>
          <p:cNvPr id="21" name="CuadroTexto 5">
            <a:extLst>
              <a:ext uri="{FF2B5EF4-FFF2-40B4-BE49-F238E27FC236}">
                <a16:creationId xmlns:a16="http://schemas.microsoft.com/office/drawing/2014/main" id="{851EE2AE-C91A-4280-B81C-99B5F45A9AE5}"/>
              </a:ext>
            </a:extLst>
          </p:cNvPr>
          <p:cNvSpPr txBox="1"/>
          <p:nvPr/>
        </p:nvSpPr>
        <p:spPr>
          <a:xfrm>
            <a:off x="6779122" y="1186956"/>
            <a:ext cx="2364878" cy="369332"/>
          </a:xfrm>
          <a:prstGeom prst="rect">
            <a:avLst/>
          </a:prstGeom>
          <a:noFill/>
        </p:spPr>
        <p:txBody>
          <a:bodyPr wrap="none" rtlCol="0">
            <a:spAutoFit/>
          </a:bodyPr>
          <a:lstStyle/>
          <a:p>
            <a:r>
              <a:rPr lang="es-ES" dirty="0"/>
              <a:t>Technology: TRL 5-7 </a:t>
            </a:r>
          </a:p>
        </p:txBody>
      </p:sp>
      <p:sp>
        <p:nvSpPr>
          <p:cNvPr id="22" name="Rectángulo 16"/>
          <p:cNvSpPr/>
          <p:nvPr/>
        </p:nvSpPr>
        <p:spPr>
          <a:xfrm>
            <a:off x="4445824" y="1543538"/>
            <a:ext cx="1115532" cy="273473"/>
          </a:xfrm>
          <a:prstGeom prst="rect">
            <a:avLst/>
          </a:prstGeom>
        </p:spPr>
        <p:txBody>
          <a:bodyPr wrap="square">
            <a:spAutoFit/>
          </a:bodyPr>
          <a:lstStyle/>
          <a:p>
            <a:pPr algn="just">
              <a:lnSpc>
                <a:spcPct val="107000"/>
              </a:lnSpc>
              <a:spcAft>
                <a:spcPts val="600"/>
              </a:spcAft>
            </a:pPr>
            <a:r>
              <a:rPr lang="es-ES" sz="1100" b="1" dirty="0" smtClean="0">
                <a:solidFill>
                  <a:srgbClr val="A85B41"/>
                </a:solidFill>
                <a:latin typeface="+mn-lt"/>
                <a:ea typeface="Calibri" panose="020F0502020204030204" pitchFamily="34" charset="0"/>
                <a:cs typeface="Times New Roman" panose="02020603050405020304" pitchFamily="18" charset="0"/>
              </a:rPr>
              <a:t>2019-2021</a:t>
            </a:r>
            <a:r>
              <a:rPr lang="es-ES" sz="1100" b="1" dirty="0" smtClean="0">
                <a:latin typeface="+mn-lt"/>
                <a:ea typeface="Calibri" panose="020F0502020204030204" pitchFamily="34" charset="0"/>
                <a:cs typeface="Times New Roman" panose="02020603050405020304" pitchFamily="18" charset="0"/>
              </a:rPr>
              <a:t> </a:t>
            </a:r>
            <a:endParaRPr lang="es-ES" sz="1100" dirty="0">
              <a:latin typeface="+mn-lt"/>
              <a:ea typeface="Calibri" panose="020F0502020204030204" pitchFamily="34" charset="0"/>
              <a:cs typeface="Times New Roman" panose="02020603050405020304" pitchFamily="18" charset="0"/>
            </a:endParaRPr>
          </a:p>
        </p:txBody>
      </p:sp>
      <p:sp>
        <p:nvSpPr>
          <p:cNvPr id="25" name="Rectángulo 16"/>
          <p:cNvSpPr/>
          <p:nvPr/>
        </p:nvSpPr>
        <p:spPr>
          <a:xfrm>
            <a:off x="4328151" y="2890162"/>
            <a:ext cx="1115532" cy="257122"/>
          </a:xfrm>
          <a:prstGeom prst="rect">
            <a:avLst/>
          </a:prstGeom>
        </p:spPr>
        <p:txBody>
          <a:bodyPr wrap="square">
            <a:spAutoFit/>
          </a:bodyPr>
          <a:lstStyle/>
          <a:p>
            <a:pPr algn="just">
              <a:lnSpc>
                <a:spcPct val="107000"/>
              </a:lnSpc>
              <a:spcAft>
                <a:spcPts val="600"/>
              </a:spcAft>
            </a:pPr>
            <a:r>
              <a:rPr lang="es-ES" sz="1100" b="1" dirty="0" smtClean="0">
                <a:solidFill>
                  <a:srgbClr val="A85B41"/>
                </a:solidFill>
                <a:latin typeface="+mn-lt"/>
                <a:ea typeface="Calibri" panose="020F0502020204030204" pitchFamily="34" charset="0"/>
                <a:cs typeface="Times New Roman" panose="02020603050405020304" pitchFamily="18" charset="0"/>
              </a:rPr>
              <a:t>2019-2020</a:t>
            </a:r>
            <a:r>
              <a:rPr lang="es-ES" sz="1100" b="1" dirty="0" smtClean="0">
                <a:latin typeface="+mn-lt"/>
                <a:ea typeface="Calibri" panose="020F0502020204030204" pitchFamily="34" charset="0"/>
                <a:cs typeface="Times New Roman" panose="02020603050405020304" pitchFamily="18" charset="0"/>
              </a:rPr>
              <a:t> </a:t>
            </a:r>
            <a:endParaRPr lang="es-ES" sz="1100" dirty="0">
              <a:latin typeface="+mn-lt"/>
              <a:ea typeface="Calibri" panose="020F0502020204030204" pitchFamily="34" charset="0"/>
              <a:cs typeface="Times New Roman" panose="02020603050405020304" pitchFamily="18" charset="0"/>
            </a:endParaRPr>
          </a:p>
        </p:txBody>
      </p:sp>
      <p:sp>
        <p:nvSpPr>
          <p:cNvPr id="26" name="Rectángulo 16"/>
          <p:cNvSpPr/>
          <p:nvPr/>
        </p:nvSpPr>
        <p:spPr>
          <a:xfrm>
            <a:off x="3290190" y="4673780"/>
            <a:ext cx="1115532" cy="257122"/>
          </a:xfrm>
          <a:prstGeom prst="rect">
            <a:avLst/>
          </a:prstGeom>
        </p:spPr>
        <p:txBody>
          <a:bodyPr wrap="square">
            <a:spAutoFit/>
          </a:bodyPr>
          <a:lstStyle/>
          <a:p>
            <a:pPr algn="just">
              <a:lnSpc>
                <a:spcPct val="107000"/>
              </a:lnSpc>
              <a:spcAft>
                <a:spcPts val="600"/>
              </a:spcAft>
            </a:pPr>
            <a:r>
              <a:rPr lang="es-ES" sz="1100" b="1" dirty="0" smtClean="0">
                <a:solidFill>
                  <a:srgbClr val="A85B41"/>
                </a:solidFill>
                <a:latin typeface="+mn-lt"/>
                <a:ea typeface="Calibri" panose="020F0502020204030204" pitchFamily="34" charset="0"/>
                <a:cs typeface="Times New Roman" panose="02020603050405020304" pitchFamily="18" charset="0"/>
              </a:rPr>
              <a:t>2020</a:t>
            </a:r>
            <a:r>
              <a:rPr lang="es-ES" sz="1100" b="1" dirty="0" smtClean="0">
                <a:latin typeface="+mn-lt"/>
                <a:ea typeface="Calibri" panose="020F0502020204030204" pitchFamily="34" charset="0"/>
                <a:cs typeface="Times New Roman" panose="02020603050405020304" pitchFamily="18" charset="0"/>
              </a:rPr>
              <a:t> </a:t>
            </a:r>
            <a:endParaRPr lang="es-ES" sz="1100" dirty="0">
              <a:latin typeface="+mn-lt"/>
              <a:ea typeface="Calibri" panose="020F0502020204030204" pitchFamily="34" charset="0"/>
              <a:cs typeface="Times New Roman" panose="02020603050405020304" pitchFamily="18" charset="0"/>
            </a:endParaRPr>
          </a:p>
        </p:txBody>
      </p:sp>
      <p:sp>
        <p:nvSpPr>
          <p:cNvPr id="27" name="Rectángulo 16"/>
          <p:cNvSpPr/>
          <p:nvPr/>
        </p:nvSpPr>
        <p:spPr>
          <a:xfrm>
            <a:off x="5825269" y="4802341"/>
            <a:ext cx="1115532" cy="257122"/>
          </a:xfrm>
          <a:prstGeom prst="rect">
            <a:avLst/>
          </a:prstGeom>
        </p:spPr>
        <p:txBody>
          <a:bodyPr wrap="square">
            <a:spAutoFit/>
          </a:bodyPr>
          <a:lstStyle/>
          <a:p>
            <a:pPr algn="just">
              <a:lnSpc>
                <a:spcPct val="107000"/>
              </a:lnSpc>
              <a:spcAft>
                <a:spcPts val="600"/>
              </a:spcAft>
            </a:pPr>
            <a:r>
              <a:rPr lang="es-ES" sz="1100" b="1" dirty="0" smtClean="0">
                <a:solidFill>
                  <a:srgbClr val="A85B41"/>
                </a:solidFill>
                <a:latin typeface="+mn-lt"/>
                <a:ea typeface="Calibri" panose="020F0502020204030204" pitchFamily="34" charset="0"/>
                <a:cs typeface="Times New Roman" panose="02020603050405020304" pitchFamily="18" charset="0"/>
              </a:rPr>
              <a:t>2020</a:t>
            </a:r>
            <a:r>
              <a:rPr lang="es-ES" sz="1100" b="1" dirty="0" smtClean="0">
                <a:latin typeface="+mn-lt"/>
                <a:ea typeface="Calibri" panose="020F0502020204030204" pitchFamily="34" charset="0"/>
                <a:cs typeface="Times New Roman" panose="02020603050405020304" pitchFamily="18" charset="0"/>
              </a:rPr>
              <a:t> </a:t>
            </a:r>
            <a:endParaRPr lang="es-ES" sz="1100" dirty="0">
              <a:latin typeface="+mn-lt"/>
              <a:ea typeface="Calibri" panose="020F0502020204030204" pitchFamily="34" charset="0"/>
              <a:cs typeface="Times New Roman" panose="02020603050405020304" pitchFamily="18" charset="0"/>
            </a:endParaRPr>
          </a:p>
        </p:txBody>
      </p:sp>
      <p:sp>
        <p:nvSpPr>
          <p:cNvPr id="29" name="Rectángulo 16"/>
          <p:cNvSpPr/>
          <p:nvPr/>
        </p:nvSpPr>
        <p:spPr>
          <a:xfrm>
            <a:off x="4097000" y="6270000"/>
            <a:ext cx="1115532" cy="257122"/>
          </a:xfrm>
          <a:prstGeom prst="rect">
            <a:avLst/>
          </a:prstGeom>
        </p:spPr>
        <p:txBody>
          <a:bodyPr wrap="square">
            <a:spAutoFit/>
          </a:bodyPr>
          <a:lstStyle/>
          <a:p>
            <a:pPr algn="just">
              <a:lnSpc>
                <a:spcPct val="107000"/>
              </a:lnSpc>
              <a:spcAft>
                <a:spcPts val="600"/>
              </a:spcAft>
            </a:pPr>
            <a:r>
              <a:rPr lang="es-ES" sz="1100" b="1" dirty="0" smtClean="0">
                <a:solidFill>
                  <a:srgbClr val="A85B41"/>
                </a:solidFill>
                <a:latin typeface="+mn-lt"/>
                <a:ea typeface="Calibri" panose="020F0502020204030204" pitchFamily="34" charset="0"/>
                <a:cs typeface="Times New Roman" panose="02020603050405020304" pitchFamily="18" charset="0"/>
              </a:rPr>
              <a:t>2020-2021</a:t>
            </a:r>
            <a:r>
              <a:rPr lang="es-ES" sz="1100" b="1" dirty="0" smtClean="0">
                <a:latin typeface="+mn-lt"/>
                <a:ea typeface="Calibri" panose="020F0502020204030204" pitchFamily="34" charset="0"/>
                <a:cs typeface="Times New Roman" panose="02020603050405020304" pitchFamily="18" charset="0"/>
              </a:rPr>
              <a:t> </a:t>
            </a:r>
            <a:endParaRPr lang="es-ES" sz="1100" dirty="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318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26" grpId="0"/>
      <p:bldP spid="27"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4"/>
          </p:nvPr>
        </p:nvSpPr>
        <p:spPr/>
        <p:txBody>
          <a:bodyPr/>
          <a:lstStyle/>
          <a:p>
            <a:pPr>
              <a:defRPr/>
            </a:pPr>
            <a:fld id="{0966DC23-5D75-4E55-94E0-8AC9A57DBD08}" type="slidenum">
              <a:rPr lang="en-US" smtClean="0"/>
              <a:pPr>
                <a:defRPr/>
              </a:pPr>
              <a:t>24</a:t>
            </a:fld>
            <a:endParaRPr lang="en-US" dirty="0"/>
          </a:p>
        </p:txBody>
      </p:sp>
      <p:sp>
        <p:nvSpPr>
          <p:cNvPr id="10" name="Título 3"/>
          <p:cNvSpPr>
            <a:spLocks noGrp="1"/>
          </p:cNvSpPr>
          <p:nvPr>
            <p:ph type="title"/>
          </p:nvPr>
        </p:nvSpPr>
        <p:spPr>
          <a:xfrm>
            <a:off x="445436" y="273255"/>
            <a:ext cx="8033210" cy="497977"/>
          </a:xfrm>
        </p:spPr>
        <p:txBody>
          <a:bodyPr/>
          <a:lstStyle/>
          <a:p>
            <a:r>
              <a:rPr lang="es-ES" dirty="0" smtClean="0"/>
              <a:t>WhISPER: </a:t>
            </a:r>
            <a:r>
              <a:rPr lang="en-US" dirty="0" smtClean="0"/>
              <a:t>Pilot plant</a:t>
            </a:r>
            <a:endParaRPr lang="es-ES" b="0" dirty="0"/>
          </a:p>
        </p:txBody>
      </p:sp>
      <p:sp>
        <p:nvSpPr>
          <p:cNvPr id="13" name="CuadroTexto 11"/>
          <p:cNvSpPr txBox="1"/>
          <p:nvPr/>
        </p:nvSpPr>
        <p:spPr>
          <a:xfrm>
            <a:off x="-74119" y="1067650"/>
            <a:ext cx="9072320" cy="369332"/>
          </a:xfrm>
          <a:prstGeom prst="rect">
            <a:avLst/>
          </a:prstGeom>
          <a:noFill/>
        </p:spPr>
        <p:txBody>
          <a:bodyPr wrap="square" rtlCol="0">
            <a:spAutoFit/>
          </a:bodyPr>
          <a:lstStyle/>
          <a:p>
            <a:pPr algn="ctr"/>
            <a:r>
              <a:rPr lang="es-ES" b="1" dirty="0" smtClean="0">
                <a:solidFill>
                  <a:srgbClr val="002060"/>
                </a:solidFill>
                <a:latin typeface="Arial" panose="020B0604020202020204" pitchFamily="34" charset="0"/>
                <a:cs typeface="Arial" panose="020B0604020202020204" pitchFamily="34" charset="0"/>
              </a:rPr>
              <a:t>Installation: general </a:t>
            </a:r>
            <a:r>
              <a:rPr lang="es-ES" b="1" dirty="0" err="1" smtClean="0">
                <a:solidFill>
                  <a:srgbClr val="002060"/>
                </a:solidFill>
                <a:latin typeface="Arial" panose="020B0604020202020204" pitchFamily="34" charset="0"/>
                <a:cs typeface="Arial" panose="020B0604020202020204" pitchFamily="34" charset="0"/>
              </a:rPr>
              <a:t>shut</a:t>
            </a:r>
            <a:r>
              <a:rPr lang="es-ES" b="1" dirty="0" smtClean="0">
                <a:solidFill>
                  <a:srgbClr val="002060"/>
                </a:solidFill>
                <a:latin typeface="Arial" panose="020B0604020202020204" pitchFamily="34" charset="0"/>
                <a:cs typeface="Arial" panose="020B0604020202020204" pitchFamily="34" charset="0"/>
              </a:rPr>
              <a:t> </a:t>
            </a:r>
            <a:r>
              <a:rPr lang="es-ES" b="1" dirty="0" err="1" smtClean="0">
                <a:solidFill>
                  <a:srgbClr val="002060"/>
                </a:solidFill>
                <a:latin typeface="Arial" panose="020B0604020202020204" pitchFamily="34" charset="0"/>
                <a:cs typeface="Arial" panose="020B0604020202020204" pitchFamily="34" charset="0"/>
              </a:rPr>
              <a:t>down</a:t>
            </a:r>
            <a:r>
              <a:rPr lang="es-ES" b="1" dirty="0" smtClean="0">
                <a:solidFill>
                  <a:srgbClr val="002060"/>
                </a:solidFill>
                <a:latin typeface="Arial" panose="020B0604020202020204" pitchFamily="34" charset="0"/>
                <a:cs typeface="Arial" panose="020B0604020202020204" pitchFamily="34" charset="0"/>
              </a:rPr>
              <a:t> Sept 2019. </a:t>
            </a:r>
            <a:r>
              <a:rPr lang="es-ES" b="1" dirty="0" err="1" smtClean="0">
                <a:solidFill>
                  <a:srgbClr val="002060"/>
                </a:solidFill>
                <a:latin typeface="Arial" panose="020B0604020202020204" pitchFamily="34" charset="0"/>
                <a:cs typeface="Arial" panose="020B0604020202020204" pitchFamily="34" charset="0"/>
              </a:rPr>
              <a:t>Pilot</a:t>
            </a:r>
            <a:r>
              <a:rPr lang="es-ES" b="1" dirty="0" smtClean="0">
                <a:solidFill>
                  <a:srgbClr val="002060"/>
                </a:solidFill>
                <a:latin typeface="Arial" panose="020B0604020202020204" pitchFamily="34" charset="0"/>
                <a:cs typeface="Arial" panose="020B0604020202020204" pitchFamily="34" charset="0"/>
              </a:rPr>
              <a:t> </a:t>
            </a:r>
            <a:r>
              <a:rPr lang="es-ES" b="1" dirty="0" err="1" smtClean="0">
                <a:solidFill>
                  <a:srgbClr val="002060"/>
                </a:solidFill>
                <a:latin typeface="Arial" panose="020B0604020202020204" pitchFamily="34" charset="0"/>
                <a:cs typeface="Arial" panose="020B0604020202020204" pitchFamily="34" charset="0"/>
              </a:rPr>
              <a:t>Plant</a:t>
            </a:r>
            <a:r>
              <a:rPr lang="es-ES" b="1" dirty="0" smtClean="0">
                <a:solidFill>
                  <a:srgbClr val="002060"/>
                </a:solidFill>
                <a:latin typeface="Arial" panose="020B0604020202020204" pitchFamily="34" charset="0"/>
                <a:cs typeface="Arial" panose="020B0604020202020204" pitchFamily="34" charset="0"/>
              </a:rPr>
              <a:t> </a:t>
            </a:r>
            <a:r>
              <a:rPr lang="es-ES" b="1" dirty="0" err="1" smtClean="0">
                <a:solidFill>
                  <a:srgbClr val="002060"/>
                </a:solidFill>
                <a:latin typeface="Arial" panose="020B0604020202020204" pitchFamily="34" charset="0"/>
                <a:cs typeface="Arial" panose="020B0604020202020204" pitchFamily="34" charset="0"/>
              </a:rPr>
              <a:t>operation</a:t>
            </a:r>
            <a:r>
              <a:rPr lang="es-ES" b="1" dirty="0" smtClean="0">
                <a:solidFill>
                  <a:srgbClr val="002060"/>
                </a:solidFill>
                <a:latin typeface="Arial" panose="020B0604020202020204" pitchFamily="34" charset="0"/>
                <a:cs typeface="Arial" panose="020B0604020202020204" pitchFamily="34" charset="0"/>
              </a:rPr>
              <a:t>: Nov-</a:t>
            </a:r>
            <a:r>
              <a:rPr lang="es-ES" b="1" dirty="0" err="1" smtClean="0">
                <a:solidFill>
                  <a:srgbClr val="002060"/>
                </a:solidFill>
                <a:latin typeface="Arial" panose="020B0604020202020204" pitchFamily="34" charset="0"/>
                <a:cs typeface="Arial" panose="020B0604020202020204" pitchFamily="34" charset="0"/>
              </a:rPr>
              <a:t>Dec</a:t>
            </a:r>
            <a:r>
              <a:rPr lang="es-ES" b="1" dirty="0" smtClean="0">
                <a:solidFill>
                  <a:srgbClr val="002060"/>
                </a:solidFill>
                <a:latin typeface="Arial" panose="020B0604020202020204" pitchFamily="34" charset="0"/>
                <a:cs typeface="Arial" panose="020B0604020202020204" pitchFamily="34" charset="0"/>
              </a:rPr>
              <a:t> 2019</a:t>
            </a:r>
            <a:endParaRPr lang="es-ES" b="1" dirty="0">
              <a:solidFill>
                <a:srgbClr val="002060"/>
              </a:solidFill>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1355968" y="357605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446" y="1918497"/>
            <a:ext cx="5325388" cy="251711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11"/>
          <p:cNvSpPr txBox="1"/>
          <p:nvPr/>
        </p:nvSpPr>
        <p:spPr>
          <a:xfrm>
            <a:off x="491987" y="4917127"/>
            <a:ext cx="7940107" cy="1015663"/>
          </a:xfrm>
          <a:prstGeom prst="rect">
            <a:avLst/>
          </a:prstGeom>
          <a:noFill/>
        </p:spPr>
        <p:txBody>
          <a:bodyPr wrap="square" rtlCol="0">
            <a:spAutoFit/>
          </a:bodyPr>
          <a:lstStyle/>
          <a:p>
            <a:pPr marL="285750" indent="-285750">
              <a:buFont typeface="Arial" panose="020B0604020202020204" pitchFamily="34" charset="0"/>
              <a:buChar char="•"/>
            </a:pPr>
            <a:r>
              <a:rPr lang="en-GB" sz="1500" b="1" dirty="0">
                <a:latin typeface="Arial" panose="020B0604020202020204" pitchFamily="34" charset="0"/>
                <a:cs typeface="Arial" panose="020B0604020202020204" pitchFamily="34" charset="0"/>
              </a:rPr>
              <a:t>Ferric silicate production rate</a:t>
            </a:r>
            <a:r>
              <a:rPr lang="en-GB" sz="1500" dirty="0">
                <a:latin typeface="Arial" panose="020B0604020202020204" pitchFamily="34" charset="0"/>
                <a:cs typeface="Arial" panose="020B0604020202020204" pitchFamily="34" charset="0"/>
              </a:rPr>
              <a:t>: 0.05t/min. It can be assumed </a:t>
            </a:r>
            <a:r>
              <a:rPr lang="en-US" sz="1500" dirty="0">
                <a:latin typeface="Arial" panose="020B0604020202020204" pitchFamily="34" charset="0"/>
                <a:cs typeface="Arial" panose="020B0604020202020204" pitchFamily="34" charset="0"/>
              </a:rPr>
              <a:t>to 2.5 to 5 </a:t>
            </a:r>
            <a:r>
              <a:rPr lang="en-US" sz="1500" dirty="0" err="1">
                <a:latin typeface="Arial" panose="020B0604020202020204" pitchFamily="34" charset="0"/>
                <a:cs typeface="Arial" panose="020B0604020202020204" pitchFamily="34" charset="0"/>
              </a:rPr>
              <a:t>tonnes</a:t>
            </a:r>
            <a:r>
              <a:rPr lang="en-US" sz="1500" dirty="0">
                <a:latin typeface="Arial" panose="020B0604020202020204" pitchFamily="34" charset="0"/>
                <a:cs typeface="Arial" panose="020B0604020202020204" pitchFamily="34" charset="0"/>
              </a:rPr>
              <a:t> of sample per week (assuming 5-day week</a:t>
            </a:r>
            <a:r>
              <a:rPr lang="en-GB" sz="1500" dirty="0">
                <a:latin typeface="Arial" panose="020B0604020202020204" pitchFamily="34" charset="0"/>
                <a:cs typeface="Arial" panose="020B0604020202020204" pitchFamily="34" charset="0"/>
              </a:rPr>
              <a:t>).</a:t>
            </a:r>
            <a:endParaRPr lang="es-E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500" b="1" dirty="0" smtClean="0">
                <a:latin typeface="Arial" panose="020B0604020202020204" pitchFamily="34" charset="0"/>
                <a:cs typeface="Arial" panose="020B0604020202020204" pitchFamily="34" charset="0"/>
              </a:rPr>
              <a:t>Time </a:t>
            </a:r>
            <a:r>
              <a:rPr lang="es-ES" sz="1500" b="1" dirty="0" err="1" smtClean="0">
                <a:latin typeface="Arial" panose="020B0604020202020204" pitchFamily="34" charset="0"/>
                <a:cs typeface="Arial" panose="020B0604020202020204" pitchFamily="34" charset="0"/>
              </a:rPr>
              <a:t>allowed</a:t>
            </a:r>
            <a:r>
              <a:rPr lang="es-ES" sz="1500" b="1" dirty="0" smtClean="0">
                <a:latin typeface="Arial" panose="020B0604020202020204" pitchFamily="34" charset="0"/>
                <a:cs typeface="Arial" panose="020B0604020202020204" pitchFamily="34" charset="0"/>
              </a:rPr>
              <a:t> test</a:t>
            </a:r>
            <a:r>
              <a:rPr lang="es-ES" sz="1500" dirty="0" smtClean="0">
                <a:latin typeface="Arial" panose="020B0604020202020204" pitchFamily="34" charset="0"/>
                <a:cs typeface="Arial" panose="020B0604020202020204" pitchFamily="34" charset="0"/>
              </a:rPr>
              <a:t>: 2-3 </a:t>
            </a:r>
            <a:r>
              <a:rPr lang="es-ES" sz="1500" dirty="0" err="1" smtClean="0">
                <a:latin typeface="Arial" panose="020B0604020202020204" pitchFamily="34" charset="0"/>
                <a:cs typeface="Arial" panose="020B0604020202020204" pitchFamily="34" charset="0"/>
              </a:rPr>
              <a:t>months</a:t>
            </a:r>
            <a:endParaRPr lang="es-ES" sz="15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500" b="1" dirty="0" err="1" smtClean="0">
                <a:latin typeface="Arial" panose="020B0604020202020204" pitchFamily="34" charset="0"/>
                <a:cs typeface="Arial" panose="020B0604020202020204" pitchFamily="34" charset="0"/>
              </a:rPr>
              <a:t>Sample</a:t>
            </a:r>
            <a:r>
              <a:rPr lang="es-ES" sz="1500" b="1" dirty="0" smtClean="0">
                <a:latin typeface="Arial" panose="020B0604020202020204" pitchFamily="34" charset="0"/>
                <a:cs typeface="Arial" panose="020B0604020202020204" pitchFamily="34" charset="0"/>
              </a:rPr>
              <a:t> </a:t>
            </a:r>
            <a:r>
              <a:rPr lang="es-ES" sz="1500" b="1" dirty="0" err="1" smtClean="0">
                <a:latin typeface="Arial" panose="020B0604020202020204" pitchFamily="34" charset="0"/>
                <a:cs typeface="Arial" panose="020B0604020202020204" pitchFamily="34" charset="0"/>
              </a:rPr>
              <a:t>shipping</a:t>
            </a:r>
            <a:r>
              <a:rPr lang="es-ES" sz="1500" b="1" dirty="0" smtClean="0">
                <a:latin typeface="Arial" panose="020B0604020202020204" pitchFamily="34" charset="0"/>
                <a:cs typeface="Arial" panose="020B0604020202020204" pitchFamily="34" charset="0"/>
              </a:rPr>
              <a:t> </a:t>
            </a:r>
            <a:r>
              <a:rPr lang="es-ES" sz="1500" dirty="0" smtClean="0">
                <a:latin typeface="Arial" panose="020B0604020202020204" pitchFamily="34" charset="0"/>
                <a:cs typeface="Arial" panose="020B0604020202020204" pitchFamily="34" charset="0"/>
              </a:rPr>
              <a:t>to </a:t>
            </a:r>
            <a:r>
              <a:rPr lang="es-ES" sz="1500" dirty="0" err="1" smtClean="0">
                <a:latin typeface="Arial" panose="020B0604020202020204" pitchFamily="34" charset="0"/>
                <a:cs typeface="Arial" panose="020B0604020202020204" pitchFamily="34" charset="0"/>
              </a:rPr>
              <a:t>partners</a:t>
            </a:r>
            <a:r>
              <a:rPr lang="es-ES" sz="1500" dirty="0" smtClean="0">
                <a:latin typeface="Arial" panose="020B0604020202020204" pitchFamily="34" charset="0"/>
                <a:cs typeface="Arial" panose="020B0604020202020204" pitchFamily="34" charset="0"/>
              </a:rPr>
              <a:t>: </a:t>
            </a:r>
            <a:r>
              <a:rPr lang="es-ES" sz="1500" dirty="0" err="1">
                <a:latin typeface="Arial" panose="020B0604020202020204" pitchFamily="34" charset="0"/>
                <a:cs typeface="Arial" panose="020B0604020202020204" pitchFamily="34" charset="0"/>
              </a:rPr>
              <a:t>D</a:t>
            </a:r>
            <a:r>
              <a:rPr lang="es-ES" sz="1500" dirty="0" err="1" smtClean="0">
                <a:latin typeface="Arial" panose="020B0604020202020204" pitchFamily="34" charset="0"/>
                <a:cs typeface="Arial" panose="020B0604020202020204" pitchFamily="34" charset="0"/>
              </a:rPr>
              <a:t>ec</a:t>
            </a:r>
            <a:r>
              <a:rPr lang="es-ES" sz="1500" dirty="0" smtClean="0">
                <a:latin typeface="Arial" panose="020B0604020202020204" pitchFamily="34" charset="0"/>
                <a:cs typeface="Arial" panose="020B0604020202020204" pitchFamily="34" charset="0"/>
              </a:rPr>
              <a:t>. 2019</a:t>
            </a:r>
            <a:endParaRPr lang="es-E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4"/>
          </p:nvPr>
        </p:nvSpPr>
        <p:spPr/>
        <p:txBody>
          <a:bodyPr/>
          <a:lstStyle/>
          <a:p>
            <a:pPr>
              <a:defRPr/>
            </a:pPr>
            <a:fld id="{0966DC23-5D75-4E55-94E0-8AC9A57DBD08}" type="slidenum">
              <a:rPr lang="en-US" smtClean="0"/>
              <a:pPr>
                <a:defRPr/>
              </a:pPr>
              <a:t>25</a:t>
            </a:fld>
            <a:endParaRPr lang="en-US" dirty="0"/>
          </a:p>
        </p:txBody>
      </p:sp>
      <p:sp>
        <p:nvSpPr>
          <p:cNvPr id="10" name="Título 3"/>
          <p:cNvSpPr>
            <a:spLocks noGrp="1"/>
          </p:cNvSpPr>
          <p:nvPr>
            <p:ph type="title"/>
          </p:nvPr>
        </p:nvSpPr>
        <p:spPr>
          <a:xfrm>
            <a:off x="445436" y="273255"/>
            <a:ext cx="8033210" cy="497977"/>
          </a:xfrm>
        </p:spPr>
        <p:txBody>
          <a:bodyPr/>
          <a:lstStyle/>
          <a:p>
            <a:r>
              <a:rPr lang="es-ES" dirty="0" smtClean="0"/>
              <a:t>WhISPER: </a:t>
            </a:r>
            <a:r>
              <a:rPr lang="en-US" dirty="0" smtClean="0"/>
              <a:t>Pilot plant</a:t>
            </a:r>
            <a:endParaRPr lang="es-ES" b="0" dirty="0"/>
          </a:p>
        </p:txBody>
      </p:sp>
      <p:sp>
        <p:nvSpPr>
          <p:cNvPr id="13" name="CuadroTexto 11"/>
          <p:cNvSpPr txBox="1"/>
          <p:nvPr/>
        </p:nvSpPr>
        <p:spPr>
          <a:xfrm>
            <a:off x="-74119" y="1067650"/>
            <a:ext cx="9072320" cy="369332"/>
          </a:xfrm>
          <a:prstGeom prst="rect">
            <a:avLst/>
          </a:prstGeom>
          <a:noFill/>
        </p:spPr>
        <p:txBody>
          <a:bodyPr wrap="square" rtlCol="0">
            <a:spAutoFit/>
          </a:bodyPr>
          <a:lstStyle/>
          <a:p>
            <a:pPr algn="ctr"/>
            <a:r>
              <a:rPr lang="es-ES" b="1" dirty="0" smtClean="0">
                <a:solidFill>
                  <a:srgbClr val="002060"/>
                </a:solidFill>
                <a:latin typeface="Arial" panose="020B0604020202020204" pitchFamily="34" charset="0"/>
                <a:cs typeface="Arial" panose="020B0604020202020204" pitchFamily="34" charset="0"/>
              </a:rPr>
              <a:t>Installation: general </a:t>
            </a:r>
            <a:r>
              <a:rPr lang="es-ES" b="1" dirty="0" err="1" smtClean="0">
                <a:solidFill>
                  <a:srgbClr val="002060"/>
                </a:solidFill>
                <a:latin typeface="Arial" panose="020B0604020202020204" pitchFamily="34" charset="0"/>
                <a:cs typeface="Arial" panose="020B0604020202020204" pitchFamily="34" charset="0"/>
              </a:rPr>
              <a:t>shut</a:t>
            </a:r>
            <a:r>
              <a:rPr lang="es-ES" b="1" dirty="0" smtClean="0">
                <a:solidFill>
                  <a:srgbClr val="002060"/>
                </a:solidFill>
                <a:latin typeface="Arial" panose="020B0604020202020204" pitchFamily="34" charset="0"/>
                <a:cs typeface="Arial" panose="020B0604020202020204" pitchFamily="34" charset="0"/>
              </a:rPr>
              <a:t> </a:t>
            </a:r>
            <a:r>
              <a:rPr lang="es-ES" b="1" dirty="0" err="1" smtClean="0">
                <a:solidFill>
                  <a:srgbClr val="002060"/>
                </a:solidFill>
                <a:latin typeface="Arial" panose="020B0604020202020204" pitchFamily="34" charset="0"/>
                <a:cs typeface="Arial" panose="020B0604020202020204" pitchFamily="34" charset="0"/>
              </a:rPr>
              <a:t>down</a:t>
            </a:r>
            <a:r>
              <a:rPr lang="es-ES" b="1" dirty="0" smtClean="0">
                <a:solidFill>
                  <a:srgbClr val="002060"/>
                </a:solidFill>
                <a:latin typeface="Arial" panose="020B0604020202020204" pitchFamily="34" charset="0"/>
                <a:cs typeface="Arial" panose="020B0604020202020204" pitchFamily="34" charset="0"/>
              </a:rPr>
              <a:t> Sept 2019. </a:t>
            </a:r>
            <a:r>
              <a:rPr lang="es-ES" b="1" dirty="0" err="1" smtClean="0">
                <a:solidFill>
                  <a:srgbClr val="002060"/>
                </a:solidFill>
                <a:latin typeface="Arial" panose="020B0604020202020204" pitchFamily="34" charset="0"/>
                <a:cs typeface="Arial" panose="020B0604020202020204" pitchFamily="34" charset="0"/>
              </a:rPr>
              <a:t>Pilot</a:t>
            </a:r>
            <a:r>
              <a:rPr lang="es-ES" b="1" dirty="0" smtClean="0">
                <a:solidFill>
                  <a:srgbClr val="002060"/>
                </a:solidFill>
                <a:latin typeface="Arial" panose="020B0604020202020204" pitchFamily="34" charset="0"/>
                <a:cs typeface="Arial" panose="020B0604020202020204" pitchFamily="34" charset="0"/>
              </a:rPr>
              <a:t> </a:t>
            </a:r>
            <a:r>
              <a:rPr lang="es-ES" b="1" dirty="0" err="1" smtClean="0">
                <a:solidFill>
                  <a:srgbClr val="002060"/>
                </a:solidFill>
                <a:latin typeface="Arial" panose="020B0604020202020204" pitchFamily="34" charset="0"/>
                <a:cs typeface="Arial" panose="020B0604020202020204" pitchFamily="34" charset="0"/>
              </a:rPr>
              <a:t>Plant</a:t>
            </a:r>
            <a:r>
              <a:rPr lang="es-ES" b="1" dirty="0" smtClean="0">
                <a:solidFill>
                  <a:srgbClr val="002060"/>
                </a:solidFill>
                <a:latin typeface="Arial" panose="020B0604020202020204" pitchFamily="34" charset="0"/>
                <a:cs typeface="Arial" panose="020B0604020202020204" pitchFamily="34" charset="0"/>
              </a:rPr>
              <a:t> </a:t>
            </a:r>
            <a:r>
              <a:rPr lang="es-ES" b="1" dirty="0" err="1" smtClean="0">
                <a:solidFill>
                  <a:srgbClr val="002060"/>
                </a:solidFill>
                <a:latin typeface="Arial" panose="020B0604020202020204" pitchFamily="34" charset="0"/>
                <a:cs typeface="Arial" panose="020B0604020202020204" pitchFamily="34" charset="0"/>
              </a:rPr>
              <a:t>operation</a:t>
            </a:r>
            <a:r>
              <a:rPr lang="es-ES" b="1" dirty="0" smtClean="0">
                <a:solidFill>
                  <a:srgbClr val="002060"/>
                </a:solidFill>
                <a:latin typeface="Arial" panose="020B0604020202020204" pitchFamily="34" charset="0"/>
                <a:cs typeface="Arial" panose="020B0604020202020204" pitchFamily="34" charset="0"/>
              </a:rPr>
              <a:t>: Nov-</a:t>
            </a:r>
            <a:r>
              <a:rPr lang="es-ES" b="1" dirty="0" err="1" smtClean="0">
                <a:solidFill>
                  <a:srgbClr val="002060"/>
                </a:solidFill>
                <a:latin typeface="Arial" panose="020B0604020202020204" pitchFamily="34" charset="0"/>
                <a:cs typeface="Arial" panose="020B0604020202020204" pitchFamily="34" charset="0"/>
              </a:rPr>
              <a:t>Dec</a:t>
            </a:r>
            <a:r>
              <a:rPr lang="es-ES" b="1" dirty="0" smtClean="0">
                <a:solidFill>
                  <a:srgbClr val="002060"/>
                </a:solidFill>
                <a:latin typeface="Arial" panose="020B0604020202020204" pitchFamily="34" charset="0"/>
                <a:cs typeface="Arial" panose="020B0604020202020204" pitchFamily="34" charset="0"/>
              </a:rPr>
              <a:t> 2019</a:t>
            </a:r>
            <a:endParaRPr lang="es-ES" b="1" dirty="0">
              <a:solidFill>
                <a:srgbClr val="002060"/>
              </a:solidFill>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1355968" y="357605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9" name="Imagen 1"/>
          <p:cNvPicPr>
            <a:picLocks noChangeAspect="1"/>
          </p:cNvPicPr>
          <p:nvPr/>
        </p:nvPicPr>
        <p:blipFill>
          <a:blip r:embed="rId3"/>
          <a:stretch>
            <a:fillRect/>
          </a:stretch>
        </p:blipFill>
        <p:spPr>
          <a:xfrm>
            <a:off x="1835522" y="1585332"/>
            <a:ext cx="5253038" cy="4267200"/>
          </a:xfrm>
          <a:prstGeom prst="rect">
            <a:avLst/>
          </a:prstGeom>
        </p:spPr>
      </p:pic>
    </p:spTree>
    <p:extLst>
      <p:ext uri="{BB962C8B-B14F-4D97-AF65-F5344CB8AC3E}">
        <p14:creationId xmlns:p14="http://schemas.microsoft.com/office/powerpoint/2010/main" val="34317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4"/>
          </p:nvPr>
        </p:nvSpPr>
        <p:spPr/>
        <p:txBody>
          <a:bodyPr/>
          <a:lstStyle/>
          <a:p>
            <a:pPr>
              <a:defRPr/>
            </a:pPr>
            <a:fld id="{0966DC23-5D75-4E55-94E0-8AC9A57DBD08}" type="slidenum">
              <a:rPr lang="en-US" smtClean="0"/>
              <a:pPr>
                <a:defRPr/>
              </a:pPr>
              <a:t>26</a:t>
            </a:fld>
            <a:endParaRPr lang="en-US" dirty="0"/>
          </a:p>
        </p:txBody>
      </p:sp>
      <p:sp>
        <p:nvSpPr>
          <p:cNvPr id="10" name="Título 3"/>
          <p:cNvSpPr>
            <a:spLocks noGrp="1"/>
          </p:cNvSpPr>
          <p:nvPr>
            <p:ph type="title"/>
          </p:nvPr>
        </p:nvSpPr>
        <p:spPr>
          <a:xfrm>
            <a:off x="445436" y="273255"/>
            <a:ext cx="8033210" cy="497977"/>
          </a:xfrm>
        </p:spPr>
        <p:txBody>
          <a:bodyPr/>
          <a:lstStyle/>
          <a:p>
            <a:r>
              <a:rPr lang="es-ES" dirty="0" smtClean="0"/>
              <a:t>WhISPER: </a:t>
            </a:r>
            <a:r>
              <a:rPr lang="en-US" dirty="0" smtClean="0"/>
              <a:t>Pilot plant-scheduled</a:t>
            </a:r>
            <a:endParaRPr lang="es-ES" b="0" dirty="0"/>
          </a:p>
        </p:txBody>
      </p:sp>
      <p:sp>
        <p:nvSpPr>
          <p:cNvPr id="13" name="CuadroTexto 11"/>
          <p:cNvSpPr txBox="1"/>
          <p:nvPr/>
        </p:nvSpPr>
        <p:spPr>
          <a:xfrm>
            <a:off x="-74119" y="1067650"/>
            <a:ext cx="9072320" cy="369332"/>
          </a:xfrm>
          <a:prstGeom prst="rect">
            <a:avLst/>
          </a:prstGeom>
          <a:noFill/>
        </p:spPr>
        <p:txBody>
          <a:bodyPr wrap="square" rtlCol="0">
            <a:spAutoFit/>
          </a:bodyPr>
          <a:lstStyle/>
          <a:p>
            <a:pPr algn="ctr"/>
            <a:r>
              <a:rPr lang="es-ES" b="1" dirty="0" smtClean="0">
                <a:solidFill>
                  <a:srgbClr val="002060"/>
                </a:solidFill>
                <a:latin typeface="Arial" panose="020B0604020202020204" pitchFamily="34" charset="0"/>
                <a:cs typeface="Arial" panose="020B0604020202020204" pitchFamily="34" charset="0"/>
              </a:rPr>
              <a:t>Installation: general </a:t>
            </a:r>
            <a:r>
              <a:rPr lang="es-ES" b="1" dirty="0" err="1" smtClean="0">
                <a:solidFill>
                  <a:srgbClr val="002060"/>
                </a:solidFill>
                <a:latin typeface="Arial" panose="020B0604020202020204" pitchFamily="34" charset="0"/>
                <a:cs typeface="Arial" panose="020B0604020202020204" pitchFamily="34" charset="0"/>
              </a:rPr>
              <a:t>shut</a:t>
            </a:r>
            <a:r>
              <a:rPr lang="es-ES" b="1" dirty="0" smtClean="0">
                <a:solidFill>
                  <a:srgbClr val="002060"/>
                </a:solidFill>
                <a:latin typeface="Arial" panose="020B0604020202020204" pitchFamily="34" charset="0"/>
                <a:cs typeface="Arial" panose="020B0604020202020204" pitchFamily="34" charset="0"/>
              </a:rPr>
              <a:t> </a:t>
            </a:r>
            <a:r>
              <a:rPr lang="es-ES" b="1" dirty="0" err="1" smtClean="0">
                <a:solidFill>
                  <a:srgbClr val="002060"/>
                </a:solidFill>
                <a:latin typeface="Arial" panose="020B0604020202020204" pitchFamily="34" charset="0"/>
                <a:cs typeface="Arial" panose="020B0604020202020204" pitchFamily="34" charset="0"/>
              </a:rPr>
              <a:t>down</a:t>
            </a:r>
            <a:r>
              <a:rPr lang="es-ES" b="1" dirty="0" smtClean="0">
                <a:solidFill>
                  <a:srgbClr val="002060"/>
                </a:solidFill>
                <a:latin typeface="Arial" panose="020B0604020202020204" pitchFamily="34" charset="0"/>
                <a:cs typeface="Arial" panose="020B0604020202020204" pitchFamily="34" charset="0"/>
              </a:rPr>
              <a:t> Sept 2019. </a:t>
            </a:r>
            <a:r>
              <a:rPr lang="es-ES" b="1" dirty="0" err="1" smtClean="0">
                <a:solidFill>
                  <a:srgbClr val="002060"/>
                </a:solidFill>
                <a:latin typeface="Arial" panose="020B0604020202020204" pitchFamily="34" charset="0"/>
                <a:cs typeface="Arial" panose="020B0604020202020204" pitchFamily="34" charset="0"/>
              </a:rPr>
              <a:t>Pilot</a:t>
            </a:r>
            <a:r>
              <a:rPr lang="es-ES" b="1" dirty="0" smtClean="0">
                <a:solidFill>
                  <a:srgbClr val="002060"/>
                </a:solidFill>
                <a:latin typeface="Arial" panose="020B0604020202020204" pitchFamily="34" charset="0"/>
                <a:cs typeface="Arial" panose="020B0604020202020204" pitchFamily="34" charset="0"/>
              </a:rPr>
              <a:t> </a:t>
            </a:r>
            <a:r>
              <a:rPr lang="es-ES" b="1" dirty="0" err="1" smtClean="0">
                <a:solidFill>
                  <a:srgbClr val="002060"/>
                </a:solidFill>
                <a:latin typeface="Arial" panose="020B0604020202020204" pitchFamily="34" charset="0"/>
                <a:cs typeface="Arial" panose="020B0604020202020204" pitchFamily="34" charset="0"/>
              </a:rPr>
              <a:t>Plant</a:t>
            </a:r>
            <a:r>
              <a:rPr lang="es-ES" b="1" dirty="0" smtClean="0">
                <a:solidFill>
                  <a:srgbClr val="002060"/>
                </a:solidFill>
                <a:latin typeface="Arial" panose="020B0604020202020204" pitchFamily="34" charset="0"/>
                <a:cs typeface="Arial" panose="020B0604020202020204" pitchFamily="34" charset="0"/>
              </a:rPr>
              <a:t> </a:t>
            </a:r>
            <a:r>
              <a:rPr lang="es-ES" b="1" dirty="0" err="1" smtClean="0">
                <a:solidFill>
                  <a:srgbClr val="002060"/>
                </a:solidFill>
                <a:latin typeface="Arial" panose="020B0604020202020204" pitchFamily="34" charset="0"/>
                <a:cs typeface="Arial" panose="020B0604020202020204" pitchFamily="34" charset="0"/>
              </a:rPr>
              <a:t>operation</a:t>
            </a:r>
            <a:r>
              <a:rPr lang="es-ES" b="1" dirty="0" smtClean="0">
                <a:solidFill>
                  <a:srgbClr val="002060"/>
                </a:solidFill>
                <a:latin typeface="Arial" panose="020B0604020202020204" pitchFamily="34" charset="0"/>
                <a:cs typeface="Arial" panose="020B0604020202020204" pitchFamily="34" charset="0"/>
              </a:rPr>
              <a:t>: Nov-</a:t>
            </a:r>
            <a:r>
              <a:rPr lang="es-ES" b="1" dirty="0" err="1" smtClean="0">
                <a:solidFill>
                  <a:srgbClr val="002060"/>
                </a:solidFill>
                <a:latin typeface="Arial" panose="020B0604020202020204" pitchFamily="34" charset="0"/>
                <a:cs typeface="Arial" panose="020B0604020202020204" pitchFamily="34" charset="0"/>
              </a:rPr>
              <a:t>Dec</a:t>
            </a:r>
            <a:r>
              <a:rPr lang="es-ES" b="1" dirty="0" smtClean="0">
                <a:solidFill>
                  <a:srgbClr val="002060"/>
                </a:solidFill>
                <a:latin typeface="Arial" panose="020B0604020202020204" pitchFamily="34" charset="0"/>
                <a:cs typeface="Arial" panose="020B0604020202020204" pitchFamily="34" charset="0"/>
              </a:rPr>
              <a:t> 2019</a:t>
            </a:r>
            <a:endParaRPr lang="es-ES" b="1" dirty="0">
              <a:solidFill>
                <a:srgbClr val="002060"/>
              </a:solidFill>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1355968" y="357605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3" name="Table 2"/>
          <p:cNvGraphicFramePr>
            <a:graphicFrameLocks noGrp="1"/>
          </p:cNvGraphicFramePr>
          <p:nvPr>
            <p:extLst>
              <p:ext uri="{D42A27DB-BD31-4B8C-83A1-F6EECF244321}">
                <p14:modId xmlns:p14="http://schemas.microsoft.com/office/powerpoint/2010/main" val="3940986183"/>
              </p:ext>
            </p:extLst>
          </p:nvPr>
        </p:nvGraphicFramePr>
        <p:xfrm>
          <a:off x="50710" y="2067076"/>
          <a:ext cx="8947491" cy="2763520"/>
        </p:xfrm>
        <a:graphic>
          <a:graphicData uri="http://schemas.openxmlformats.org/drawingml/2006/table">
            <a:tbl>
              <a:tblPr firstRow="1" bandRow="1">
                <a:tableStyleId>{5C22544A-7EE6-4342-B048-85BDC9FD1C3A}</a:tableStyleId>
              </a:tblPr>
              <a:tblGrid>
                <a:gridCol w="4660438">
                  <a:extLst>
                    <a:ext uri="{9D8B030D-6E8A-4147-A177-3AD203B41FA5}">
                      <a16:colId xmlns:a16="http://schemas.microsoft.com/office/drawing/2014/main" val="2012929034"/>
                    </a:ext>
                  </a:extLst>
                </a:gridCol>
                <a:gridCol w="1013791">
                  <a:extLst>
                    <a:ext uri="{9D8B030D-6E8A-4147-A177-3AD203B41FA5}">
                      <a16:colId xmlns:a16="http://schemas.microsoft.com/office/drawing/2014/main" val="636038131"/>
                    </a:ext>
                  </a:extLst>
                </a:gridCol>
                <a:gridCol w="795131">
                  <a:extLst>
                    <a:ext uri="{9D8B030D-6E8A-4147-A177-3AD203B41FA5}">
                      <a16:colId xmlns:a16="http://schemas.microsoft.com/office/drawing/2014/main" val="1405104133"/>
                    </a:ext>
                  </a:extLst>
                </a:gridCol>
                <a:gridCol w="785191">
                  <a:extLst>
                    <a:ext uri="{9D8B030D-6E8A-4147-A177-3AD203B41FA5}">
                      <a16:colId xmlns:a16="http://schemas.microsoft.com/office/drawing/2014/main" val="1486651005"/>
                    </a:ext>
                  </a:extLst>
                </a:gridCol>
                <a:gridCol w="798418">
                  <a:extLst>
                    <a:ext uri="{9D8B030D-6E8A-4147-A177-3AD203B41FA5}">
                      <a16:colId xmlns:a16="http://schemas.microsoft.com/office/drawing/2014/main" val="3117751369"/>
                    </a:ext>
                  </a:extLst>
                </a:gridCol>
                <a:gridCol w="894522">
                  <a:extLst>
                    <a:ext uri="{9D8B030D-6E8A-4147-A177-3AD203B41FA5}">
                      <a16:colId xmlns:a16="http://schemas.microsoft.com/office/drawing/2014/main" val="3460795768"/>
                    </a:ext>
                  </a:extLst>
                </a:gridCol>
              </a:tblGrid>
              <a:tr h="370840">
                <a:tc>
                  <a:txBody>
                    <a:bodyPr/>
                    <a:lstStyle/>
                    <a:p>
                      <a:r>
                        <a:rPr lang="en-US" noProof="0" dirty="0" smtClean="0">
                          <a:solidFill>
                            <a:schemeClr val="tx1"/>
                          </a:solidFill>
                        </a:rPr>
                        <a:t>WP2 (2019): Technical validation</a:t>
                      </a:r>
                    </a:p>
                  </a:txBody>
                  <a:tcPr/>
                </a:tc>
                <a:tc>
                  <a:txBody>
                    <a:bodyPr/>
                    <a:lstStyle/>
                    <a:p>
                      <a:r>
                        <a:rPr lang="en-US" noProof="0" dirty="0" smtClean="0">
                          <a:solidFill>
                            <a:schemeClr val="tx1"/>
                          </a:solidFill>
                        </a:rPr>
                        <a:t>March</a:t>
                      </a:r>
                      <a:endParaRPr lang="en-US" noProof="0" dirty="0">
                        <a:solidFill>
                          <a:schemeClr val="tx1"/>
                        </a:solidFill>
                      </a:endParaRPr>
                    </a:p>
                  </a:txBody>
                  <a:tcPr/>
                </a:tc>
                <a:tc>
                  <a:txBody>
                    <a:bodyPr/>
                    <a:lstStyle/>
                    <a:p>
                      <a:r>
                        <a:rPr lang="en-US" noProof="0" dirty="0" err="1" smtClean="0">
                          <a:solidFill>
                            <a:schemeClr val="tx1"/>
                          </a:solidFill>
                        </a:rPr>
                        <a:t>Ap</a:t>
                      </a:r>
                      <a:r>
                        <a:rPr lang="en-US" noProof="0" dirty="0" smtClean="0">
                          <a:solidFill>
                            <a:schemeClr val="tx1"/>
                          </a:solidFill>
                        </a:rPr>
                        <a:t>-Aug</a:t>
                      </a:r>
                      <a:endParaRPr lang="en-US" noProof="0" dirty="0">
                        <a:solidFill>
                          <a:schemeClr val="tx1"/>
                        </a:solidFill>
                      </a:endParaRPr>
                    </a:p>
                  </a:txBody>
                  <a:tcPr/>
                </a:tc>
                <a:tc>
                  <a:txBody>
                    <a:bodyPr/>
                    <a:lstStyle/>
                    <a:p>
                      <a:r>
                        <a:rPr lang="en-US" noProof="0" dirty="0" smtClean="0">
                          <a:solidFill>
                            <a:schemeClr val="tx1"/>
                          </a:solidFill>
                        </a:rPr>
                        <a:t>Sept-</a:t>
                      </a:r>
                      <a:r>
                        <a:rPr lang="en-US" noProof="0" dirty="0" err="1" smtClean="0">
                          <a:solidFill>
                            <a:schemeClr val="tx1"/>
                          </a:solidFill>
                        </a:rPr>
                        <a:t>oct</a:t>
                      </a:r>
                      <a:endParaRPr lang="en-US" noProof="0" dirty="0">
                        <a:solidFill>
                          <a:schemeClr val="tx1"/>
                        </a:solidFill>
                      </a:endParaRPr>
                    </a:p>
                  </a:txBody>
                  <a:tcPr/>
                </a:tc>
                <a:tc>
                  <a:txBody>
                    <a:bodyPr/>
                    <a:lstStyle/>
                    <a:p>
                      <a:r>
                        <a:rPr lang="en-US" noProof="0" dirty="0" smtClean="0">
                          <a:solidFill>
                            <a:schemeClr val="tx1"/>
                          </a:solidFill>
                        </a:rPr>
                        <a:t>Nov-</a:t>
                      </a:r>
                      <a:r>
                        <a:rPr lang="en-US" noProof="0" dirty="0" err="1" smtClean="0">
                          <a:solidFill>
                            <a:schemeClr val="tx1"/>
                          </a:solidFill>
                        </a:rPr>
                        <a:t>dec</a:t>
                      </a:r>
                      <a:endParaRPr lang="en-US" noProof="0" dirty="0">
                        <a:solidFill>
                          <a:schemeClr val="tx1"/>
                        </a:solidFill>
                      </a:endParaRPr>
                    </a:p>
                  </a:txBody>
                  <a:tcPr/>
                </a:tc>
                <a:tc>
                  <a:txBody>
                    <a:bodyPr/>
                    <a:lstStyle/>
                    <a:p>
                      <a:r>
                        <a:rPr lang="en-US" noProof="0" dirty="0" smtClean="0">
                          <a:solidFill>
                            <a:schemeClr val="tx1"/>
                          </a:solidFill>
                        </a:rPr>
                        <a:t>Jan-Feb</a:t>
                      </a:r>
                      <a:endParaRPr lang="en-US" noProof="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2572515453"/>
                  </a:ext>
                </a:extLst>
              </a:tr>
              <a:tr h="370840">
                <a:tc>
                  <a:txBody>
                    <a:bodyPr/>
                    <a:lstStyle/>
                    <a:p>
                      <a:r>
                        <a:rPr lang="en-US" noProof="0" dirty="0" smtClean="0"/>
                        <a:t>AC internal investment</a:t>
                      </a:r>
                      <a:r>
                        <a:rPr lang="en-US" baseline="0" noProof="0" dirty="0" smtClean="0"/>
                        <a:t> </a:t>
                      </a:r>
                      <a:r>
                        <a:rPr lang="en-US" noProof="0" dirty="0" smtClean="0"/>
                        <a:t>approval</a:t>
                      </a:r>
                      <a:endParaRPr lang="en-US" noProof="0" dirty="0"/>
                    </a:p>
                  </a:txBody>
                  <a:tcPr/>
                </a:tc>
                <a:tc>
                  <a:txBody>
                    <a:bodyPr/>
                    <a:lstStyle/>
                    <a:p>
                      <a:endParaRPr lang="en-US" noProof="0" dirty="0"/>
                    </a:p>
                  </a:txBody>
                  <a:tcPr>
                    <a:solidFill>
                      <a:srgbClr val="00B050"/>
                    </a:solidFill>
                  </a:tcPr>
                </a:tc>
                <a:tc>
                  <a:txBody>
                    <a:bodyPr/>
                    <a:lstStyle/>
                    <a:p>
                      <a:endParaRPr lang="en-US" noProof="0" dirty="0"/>
                    </a:p>
                  </a:txBody>
                  <a:tcPr/>
                </a:tc>
                <a:tc>
                  <a:txBody>
                    <a:bodyPr/>
                    <a:lstStyle/>
                    <a:p>
                      <a:endParaRPr lang="en-US" noProof="0" dirty="0"/>
                    </a:p>
                  </a:txBody>
                  <a:tcP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508655348"/>
                  </a:ext>
                </a:extLst>
              </a:tr>
              <a:tr h="370840">
                <a:tc>
                  <a:txBody>
                    <a:bodyPr/>
                    <a:lstStyle/>
                    <a:p>
                      <a:r>
                        <a:rPr lang="en-US" noProof="0" dirty="0" smtClean="0"/>
                        <a:t>Order/procurement</a:t>
                      </a:r>
                      <a:r>
                        <a:rPr lang="en-US" baseline="0" noProof="0" dirty="0" smtClean="0"/>
                        <a:t> modifications</a:t>
                      </a:r>
                      <a:endParaRPr lang="en-US" noProof="0" dirty="0" smtClean="0"/>
                    </a:p>
                    <a:p>
                      <a:r>
                        <a:rPr lang="en-US" noProof="0" dirty="0" smtClean="0"/>
                        <a:t>construction</a:t>
                      </a:r>
                      <a:r>
                        <a:rPr lang="en-US" baseline="0" noProof="0" dirty="0" smtClean="0"/>
                        <a:t> Pilot (HATCH)</a:t>
                      </a:r>
                      <a:endParaRPr lang="en-US" noProof="0" dirty="0"/>
                    </a:p>
                  </a:txBody>
                  <a:tcPr/>
                </a:tc>
                <a:tc>
                  <a:txBody>
                    <a:bodyPr/>
                    <a:lstStyle/>
                    <a:p>
                      <a:endParaRPr lang="en-US" noProof="0" dirty="0"/>
                    </a:p>
                  </a:txBody>
                  <a:tcPr/>
                </a:tc>
                <a:tc>
                  <a:txBody>
                    <a:bodyPr/>
                    <a:lstStyle/>
                    <a:p>
                      <a:endParaRPr lang="en-US" noProof="0" dirty="0"/>
                    </a:p>
                  </a:txBody>
                  <a:tcPr>
                    <a:solidFill>
                      <a:srgbClr val="00B050"/>
                    </a:solidFill>
                  </a:tcPr>
                </a:tc>
                <a:tc>
                  <a:txBody>
                    <a:bodyPr/>
                    <a:lstStyle/>
                    <a:p>
                      <a:endParaRPr lang="en-US" noProof="0" dirty="0"/>
                    </a:p>
                  </a:txBody>
                  <a:tcP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289349686"/>
                  </a:ext>
                </a:extLst>
              </a:tr>
              <a:tr h="370840">
                <a:tc>
                  <a:txBody>
                    <a:bodyPr/>
                    <a:lstStyle/>
                    <a:p>
                      <a:r>
                        <a:rPr lang="en-US" noProof="0" dirty="0" smtClean="0"/>
                        <a:t>Installation/</a:t>
                      </a:r>
                      <a:r>
                        <a:rPr lang="es-ES" sz="1800" b="0" i="0" kern="1200" dirty="0" err="1" smtClean="0">
                          <a:solidFill>
                            <a:schemeClr val="dk1"/>
                          </a:solidFill>
                          <a:effectLst/>
                          <a:latin typeface="+mn-lt"/>
                          <a:ea typeface="+mn-ea"/>
                          <a:cs typeface="+mn-cs"/>
                        </a:rPr>
                        <a:t>comissioning</a:t>
                      </a:r>
                      <a:endParaRPr lang="en-US" noProof="0" dirty="0"/>
                    </a:p>
                  </a:txBody>
                  <a:tcPr/>
                </a:tc>
                <a:tc>
                  <a:txBody>
                    <a:bodyPr/>
                    <a:lstStyle/>
                    <a:p>
                      <a:endParaRPr lang="en-US" noProof="0" dirty="0"/>
                    </a:p>
                  </a:txBody>
                  <a:tcPr/>
                </a:tc>
                <a:tc>
                  <a:txBody>
                    <a:bodyPr/>
                    <a:lstStyle/>
                    <a:p>
                      <a:endParaRPr lang="en-US" noProof="0" dirty="0"/>
                    </a:p>
                  </a:txBody>
                  <a:tcPr/>
                </a:tc>
                <a:tc>
                  <a:txBody>
                    <a:bodyPr/>
                    <a:lstStyle/>
                    <a:p>
                      <a:endParaRPr lang="en-US" noProof="0" dirty="0"/>
                    </a:p>
                  </a:txBody>
                  <a:tcPr>
                    <a:solidFill>
                      <a:srgbClr val="00B050"/>
                    </a:solidFill>
                  </a:tcPr>
                </a:tc>
                <a:tc>
                  <a:txBody>
                    <a:bodyPr/>
                    <a:lstStyle/>
                    <a:p>
                      <a:endParaRPr lang="en-US" noProof="0" dirty="0"/>
                    </a:p>
                  </a:txBody>
                  <a:tcPr/>
                </a:tc>
                <a:tc>
                  <a:txBody>
                    <a:bodyPr/>
                    <a:lstStyle/>
                    <a:p>
                      <a:endParaRPr lang="en-US" noProof="0" dirty="0"/>
                    </a:p>
                  </a:txBody>
                  <a:tcPr/>
                </a:tc>
                <a:extLst>
                  <a:ext uri="{0D108BD9-81ED-4DB2-BD59-A6C34878D82A}">
                    <a16:rowId xmlns:a16="http://schemas.microsoft.com/office/drawing/2014/main" val="1752806905"/>
                  </a:ext>
                </a:extLst>
              </a:tr>
              <a:tr h="370840">
                <a:tc>
                  <a:txBody>
                    <a:bodyPr/>
                    <a:lstStyle/>
                    <a:p>
                      <a:r>
                        <a:rPr lang="en-US" noProof="0" dirty="0" smtClean="0"/>
                        <a:t>Pilot</a:t>
                      </a:r>
                      <a:r>
                        <a:rPr lang="en-US" baseline="0" noProof="0" dirty="0" smtClean="0"/>
                        <a:t> test</a:t>
                      </a:r>
                      <a:endParaRPr lang="en-US" noProof="0" dirty="0"/>
                    </a:p>
                  </a:txBody>
                  <a:tcPr/>
                </a:tc>
                <a:tc>
                  <a:txBody>
                    <a:bodyPr/>
                    <a:lstStyle/>
                    <a:p>
                      <a:endParaRPr lang="en-US" noProof="0" dirty="0"/>
                    </a:p>
                  </a:txBody>
                  <a:tcPr/>
                </a:tc>
                <a:tc>
                  <a:txBody>
                    <a:bodyPr/>
                    <a:lstStyle/>
                    <a:p>
                      <a:endParaRPr lang="en-US" noProof="0" dirty="0"/>
                    </a:p>
                  </a:txBody>
                  <a:tcPr/>
                </a:tc>
                <a:tc>
                  <a:txBody>
                    <a:bodyPr/>
                    <a:lstStyle/>
                    <a:p>
                      <a:endParaRPr lang="en-US" noProof="0" dirty="0"/>
                    </a:p>
                  </a:txBody>
                  <a:tcPr/>
                </a:tc>
                <a:tc>
                  <a:txBody>
                    <a:bodyPr/>
                    <a:lstStyle/>
                    <a:p>
                      <a:endParaRPr lang="en-US" noProof="0" dirty="0"/>
                    </a:p>
                  </a:txBody>
                  <a:tcPr>
                    <a:solidFill>
                      <a:srgbClr val="00B050"/>
                    </a:solidFill>
                  </a:tcPr>
                </a:tc>
                <a:tc>
                  <a:txBody>
                    <a:bodyPr/>
                    <a:lstStyle/>
                    <a:p>
                      <a:endParaRPr lang="en-US" noProof="0" dirty="0"/>
                    </a:p>
                  </a:txBody>
                  <a:tcPr/>
                </a:tc>
                <a:extLst>
                  <a:ext uri="{0D108BD9-81ED-4DB2-BD59-A6C34878D82A}">
                    <a16:rowId xmlns:a16="http://schemas.microsoft.com/office/drawing/2014/main" val="2917475709"/>
                  </a:ext>
                </a:extLst>
              </a:tr>
              <a:tr h="370840">
                <a:tc>
                  <a:txBody>
                    <a:bodyPr/>
                    <a:lstStyle/>
                    <a:p>
                      <a:r>
                        <a:rPr lang="en-US" noProof="0" dirty="0" smtClean="0"/>
                        <a:t>Pilot</a:t>
                      </a:r>
                      <a:r>
                        <a:rPr lang="en-US" baseline="0" noProof="0" dirty="0" smtClean="0"/>
                        <a:t> test (extension)</a:t>
                      </a:r>
                      <a:endParaRPr lang="en-US" noProof="0" dirty="0"/>
                    </a:p>
                  </a:txBody>
                  <a:tcPr/>
                </a:tc>
                <a:tc>
                  <a:txBody>
                    <a:bodyPr/>
                    <a:lstStyle/>
                    <a:p>
                      <a:endParaRPr lang="en-US" noProof="0" dirty="0"/>
                    </a:p>
                  </a:txBody>
                  <a:tcPr/>
                </a:tc>
                <a:tc>
                  <a:txBody>
                    <a:bodyPr/>
                    <a:lstStyle/>
                    <a:p>
                      <a:endParaRPr lang="en-US" noProof="0" dirty="0"/>
                    </a:p>
                  </a:txBody>
                  <a:tcPr/>
                </a:tc>
                <a:tc>
                  <a:txBody>
                    <a:bodyPr/>
                    <a:lstStyle/>
                    <a:p>
                      <a:endParaRPr lang="en-US" noProof="0" dirty="0"/>
                    </a:p>
                  </a:txBody>
                  <a:tcPr/>
                </a:tc>
                <a:tc>
                  <a:txBody>
                    <a:bodyPr/>
                    <a:lstStyle/>
                    <a:p>
                      <a:endParaRPr lang="en-US" noProof="0" dirty="0"/>
                    </a:p>
                  </a:txBody>
                  <a:tcPr/>
                </a:tc>
                <a:tc>
                  <a:txBody>
                    <a:bodyPr/>
                    <a:lstStyle/>
                    <a:p>
                      <a:endParaRPr lang="en-US" noProof="0" dirty="0"/>
                    </a:p>
                  </a:txBody>
                  <a:tcPr>
                    <a:solidFill>
                      <a:schemeClr val="accent2">
                        <a:lumMod val="40000"/>
                        <a:lumOff val="60000"/>
                      </a:schemeClr>
                    </a:solidFill>
                  </a:tcPr>
                </a:tc>
                <a:extLst>
                  <a:ext uri="{0D108BD9-81ED-4DB2-BD59-A6C34878D82A}">
                    <a16:rowId xmlns:a16="http://schemas.microsoft.com/office/drawing/2014/main" val="1369494479"/>
                  </a:ext>
                </a:extLst>
              </a:tr>
            </a:tbl>
          </a:graphicData>
        </a:graphic>
      </p:graphicFrame>
    </p:spTree>
    <p:extLst>
      <p:ext uri="{BB962C8B-B14F-4D97-AF65-F5344CB8AC3E}">
        <p14:creationId xmlns:p14="http://schemas.microsoft.com/office/powerpoint/2010/main" val="338818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0966DC23-5D75-4E55-94E0-8AC9A57DBD08}" type="slidenum">
              <a:rPr lang="en-US" smtClean="0"/>
              <a:pPr>
                <a:defRPr/>
              </a:pPr>
              <a:t>3</a:t>
            </a:fld>
            <a:endParaRPr lang="en-US" dirty="0"/>
          </a:p>
        </p:txBody>
      </p:sp>
      <p:sp>
        <p:nvSpPr>
          <p:cNvPr id="4" name="Marcador de contenido 2"/>
          <p:cNvSpPr txBox="1">
            <a:spLocks/>
          </p:cNvSpPr>
          <p:nvPr/>
        </p:nvSpPr>
        <p:spPr bwMode="auto">
          <a:xfrm>
            <a:off x="192903" y="1609156"/>
            <a:ext cx="3565058" cy="4367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BBB3"/>
              </a:buClr>
              <a:buFont typeface="Wingdings" panose="05000000000000000000" pitchFamily="2" charset="2"/>
              <a:buChar char="§"/>
              <a:defRPr sz="2400" b="1" baseline="0">
                <a:solidFill>
                  <a:schemeClr val="tx1"/>
                </a:solidFill>
                <a:latin typeface="Franklin Gothic Book" panose="020B0503020102020204" pitchFamily="34" charset="0"/>
                <a:ea typeface="+mn-ea"/>
                <a:cs typeface="+mn-cs"/>
              </a:defRPr>
            </a:lvl1pPr>
            <a:lvl2pPr marL="746125" indent="-288925" algn="l" defTabSz="858838" rtl="0" eaLnBrk="1" fontAlgn="base" hangingPunct="1">
              <a:spcBef>
                <a:spcPct val="20000"/>
              </a:spcBef>
              <a:spcAft>
                <a:spcPct val="0"/>
              </a:spcAft>
              <a:buClr>
                <a:srgbClr val="00BBB3"/>
              </a:buClr>
              <a:buFont typeface="Arial" panose="020B0604020202020204" pitchFamily="34" charset="0"/>
              <a:buChar char="•"/>
              <a:defRPr sz="2400" b="1">
                <a:solidFill>
                  <a:schemeClr val="tx1"/>
                </a:solidFill>
                <a:latin typeface="Franklin Gothic Book" panose="020B0503020102020204" pitchFamily="34" charset="0"/>
              </a:defRPr>
            </a:lvl2pPr>
            <a:lvl3pPr marL="1143000" indent="-228600" algn="l" rtl="0" eaLnBrk="1" fontAlgn="base" hangingPunct="1">
              <a:spcBef>
                <a:spcPct val="20000"/>
              </a:spcBef>
              <a:spcAft>
                <a:spcPct val="0"/>
              </a:spcAft>
              <a:buClr>
                <a:srgbClr val="00BBB3"/>
              </a:buClr>
              <a:buFont typeface="Franklin Gothic Book" panose="020B0503020102020204" pitchFamily="34" charset="0"/>
              <a:buChar char="-"/>
              <a:defRPr sz="2400" b="1">
                <a:solidFill>
                  <a:schemeClr val="tx1"/>
                </a:solidFill>
                <a:latin typeface="Franklin Gothic Book" panose="020B0503020102020204" pitchFamily="34" charset="0"/>
              </a:defRPr>
            </a:lvl3pPr>
            <a:lvl4pPr marL="16002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4pPr>
            <a:lvl5pPr marL="2057400" indent="-228600" algn="l" rtl="0" eaLnBrk="1" fontAlgn="base" hangingPunct="1">
              <a:spcBef>
                <a:spcPct val="20000"/>
              </a:spcBef>
              <a:spcAft>
                <a:spcPct val="0"/>
              </a:spcAft>
              <a:buClr>
                <a:srgbClr val="00BBB3"/>
              </a:buClr>
              <a:buFont typeface="Courier New" panose="02070309020205020404" pitchFamily="49" charset="0"/>
              <a:buChar char="o"/>
              <a:defRPr sz="2400" b="1">
                <a:solidFill>
                  <a:schemeClr val="tx1"/>
                </a:solidFill>
                <a:latin typeface="Franklin Gothic Book" panose="020B0503020102020204" pitchFamily="34" charset="0"/>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0" indent="0">
              <a:spcAft>
                <a:spcPts val="600"/>
              </a:spcAft>
              <a:buNone/>
            </a:pPr>
            <a:r>
              <a:rPr lang="en-US" sz="3600" kern="0" dirty="0" smtClean="0">
                <a:solidFill>
                  <a:schemeClr val="bg1"/>
                </a:solidFill>
                <a:latin typeface="Cooper Black" panose="0208090404030B020404" pitchFamily="18" charset="0"/>
              </a:rPr>
              <a:t>INDEX</a:t>
            </a:r>
          </a:p>
          <a:p>
            <a:pPr marL="0" indent="0">
              <a:spcAft>
                <a:spcPts val="600"/>
              </a:spcAft>
              <a:buNone/>
            </a:pPr>
            <a:endParaRPr lang="en-US" sz="2200" kern="0" dirty="0" smtClean="0">
              <a:solidFill>
                <a:schemeClr val="bg1"/>
              </a:solidFill>
              <a:latin typeface="Cooper Black" panose="0208090404030B020404" pitchFamily="18" charset="0"/>
            </a:endParaRPr>
          </a:p>
          <a:p>
            <a:pPr>
              <a:spcAft>
                <a:spcPts val="600"/>
              </a:spcAft>
              <a:buFont typeface="Wingdings" panose="05000000000000000000" pitchFamily="2" charset="2"/>
              <a:buChar char="q"/>
            </a:pPr>
            <a:r>
              <a:rPr lang="en-US" sz="2200" kern="0" dirty="0" smtClean="0">
                <a:solidFill>
                  <a:schemeClr val="bg1"/>
                </a:solidFill>
              </a:rPr>
              <a:t>Atlantic Copper overview</a:t>
            </a:r>
          </a:p>
          <a:p>
            <a:pPr>
              <a:spcAft>
                <a:spcPts val="600"/>
              </a:spcAft>
              <a:buFont typeface="Wingdings" panose="05000000000000000000" pitchFamily="2" charset="2"/>
              <a:buChar char="q"/>
            </a:pPr>
            <a:r>
              <a:rPr lang="en-US" sz="2200" kern="0" dirty="0" smtClean="0">
                <a:solidFill>
                  <a:schemeClr val="bg2">
                    <a:lumMod val="60000"/>
                    <a:lumOff val="40000"/>
                  </a:schemeClr>
                </a:solidFill>
              </a:rPr>
              <a:t>Project background</a:t>
            </a:r>
          </a:p>
          <a:p>
            <a:pPr>
              <a:spcAft>
                <a:spcPts val="600"/>
              </a:spcAft>
              <a:buFont typeface="Wingdings" panose="05000000000000000000" pitchFamily="2" charset="2"/>
              <a:buChar char="q"/>
            </a:pPr>
            <a:r>
              <a:rPr lang="en-US" sz="2200" kern="0" dirty="0" smtClean="0">
                <a:solidFill>
                  <a:schemeClr val="bg2">
                    <a:lumMod val="60000"/>
                    <a:lumOff val="40000"/>
                  </a:schemeClr>
                </a:solidFill>
              </a:rPr>
              <a:t>Pilot plant test</a:t>
            </a:r>
          </a:p>
          <a:p>
            <a:pPr>
              <a:spcAft>
                <a:spcPts val="600"/>
              </a:spcAft>
              <a:buFont typeface="Wingdings" panose="05000000000000000000" pitchFamily="2" charset="2"/>
              <a:buChar char="q"/>
            </a:pPr>
            <a:r>
              <a:rPr lang="en-US" sz="2200" kern="0" dirty="0" smtClean="0">
                <a:solidFill>
                  <a:schemeClr val="bg2">
                    <a:lumMod val="60000"/>
                    <a:lumOff val="40000"/>
                  </a:schemeClr>
                </a:solidFill>
              </a:rPr>
              <a:t>Conclusion</a:t>
            </a:r>
          </a:p>
        </p:txBody>
      </p:sp>
    </p:spTree>
    <p:extLst>
      <p:ext uri="{BB962C8B-B14F-4D97-AF65-F5344CB8AC3E}">
        <p14:creationId xmlns:p14="http://schemas.microsoft.com/office/powerpoint/2010/main" val="125002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4713" y="4578144"/>
            <a:ext cx="9144000" cy="15684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CuadroTexto 13"/>
          <p:cNvSpPr txBox="1"/>
          <p:nvPr/>
        </p:nvSpPr>
        <p:spPr>
          <a:xfrm>
            <a:off x="197094" y="2743901"/>
            <a:ext cx="8229602" cy="707886"/>
          </a:xfrm>
          <a:prstGeom prst="rect">
            <a:avLst/>
          </a:prstGeom>
          <a:solidFill>
            <a:srgbClr val="0070C0">
              <a:alpha val="82000"/>
            </a:srgbClr>
          </a:solidFill>
        </p:spPr>
        <p:txBody>
          <a:bodyPr wrap="square" rtlCol="0">
            <a:spAutoFit/>
          </a:bodyPr>
          <a:lstStyle/>
          <a:p>
            <a:pPr lvl="2" algn="just"/>
            <a:r>
              <a:rPr lang="en-US" sz="2000" dirty="0" smtClean="0">
                <a:solidFill>
                  <a:schemeClr val="bg1"/>
                </a:solidFill>
                <a:latin typeface="+mj-lt"/>
              </a:rPr>
              <a:t>Atlantic Copper is the third largest smelter and refinery in Europe. It is the biggest copper producer in Spain</a:t>
            </a:r>
            <a:endParaRPr lang="en-US" sz="2000" dirty="0">
              <a:solidFill>
                <a:schemeClr val="bg1"/>
              </a:solidFill>
              <a:latin typeface="+mj-lt"/>
            </a:endParaRPr>
          </a:p>
        </p:txBody>
      </p:sp>
      <p:pic>
        <p:nvPicPr>
          <p:cNvPr id="13" name="Imagen 12"/>
          <p:cNvPicPr>
            <a:picLocks noChangeAspect="1"/>
          </p:cNvPicPr>
          <p:nvPr/>
        </p:nvPicPr>
        <p:blipFill rotWithShape="1">
          <a:blip r:embed="rId3" cstate="print">
            <a:extLst>
              <a:ext uri="{28A0092B-C50C-407E-A947-70E740481C1C}">
                <a14:useLocalDpi xmlns:a14="http://schemas.microsoft.com/office/drawing/2010/main" val="0"/>
              </a:ext>
            </a:extLst>
          </a:blip>
          <a:srcRect t="7713" b="66950"/>
          <a:stretch/>
        </p:blipFill>
        <p:spPr>
          <a:xfrm>
            <a:off x="-24713" y="4931863"/>
            <a:ext cx="9144000" cy="1615695"/>
          </a:xfrm>
          <a:prstGeom prst="rect">
            <a:avLst/>
          </a:prstGeom>
          <a:ln>
            <a:noFill/>
          </a:ln>
          <a:effectLst>
            <a:softEdge rad="112500"/>
          </a:effectLst>
        </p:spPr>
      </p:pic>
      <p:sp>
        <p:nvSpPr>
          <p:cNvPr id="5" name="CuadroTexto 4"/>
          <p:cNvSpPr txBox="1"/>
          <p:nvPr/>
        </p:nvSpPr>
        <p:spPr>
          <a:xfrm>
            <a:off x="197094" y="3545036"/>
            <a:ext cx="8210550" cy="400110"/>
          </a:xfrm>
          <a:prstGeom prst="rect">
            <a:avLst/>
          </a:prstGeom>
          <a:solidFill>
            <a:srgbClr val="0070C0">
              <a:alpha val="82000"/>
            </a:srgbClr>
          </a:solidFill>
        </p:spPr>
        <p:txBody>
          <a:bodyPr wrap="square" rtlCol="0">
            <a:spAutoFit/>
          </a:bodyPr>
          <a:lstStyle>
            <a:defPPr>
              <a:defRPr lang="en-US"/>
            </a:defPPr>
            <a:lvl3pPr lvl="2">
              <a:defRPr sz="2400">
                <a:solidFill>
                  <a:schemeClr val="bg1"/>
                </a:solidFill>
                <a:latin typeface="+mj-lt"/>
              </a:defRPr>
            </a:lvl3pPr>
          </a:lstStyle>
          <a:p>
            <a:pPr lvl="2"/>
            <a:r>
              <a:rPr lang="en-US" sz="2000" dirty="0" smtClean="0"/>
              <a:t>#77 in the 2017 Spanish ranking in sales volume (1,789 MM €)</a:t>
            </a:r>
            <a:endParaRPr lang="en-US" sz="2000" dirty="0"/>
          </a:p>
        </p:txBody>
      </p:sp>
      <p:sp>
        <p:nvSpPr>
          <p:cNvPr id="6" name="CuadroTexto 5"/>
          <p:cNvSpPr txBox="1"/>
          <p:nvPr/>
        </p:nvSpPr>
        <p:spPr>
          <a:xfrm>
            <a:off x="197094" y="4061590"/>
            <a:ext cx="8210550" cy="400110"/>
          </a:xfrm>
          <a:prstGeom prst="rect">
            <a:avLst/>
          </a:prstGeom>
          <a:solidFill>
            <a:srgbClr val="0070C0">
              <a:alpha val="82000"/>
            </a:srgbClr>
          </a:solidFill>
        </p:spPr>
        <p:txBody>
          <a:bodyPr wrap="square" rtlCol="0">
            <a:spAutoFit/>
          </a:bodyPr>
          <a:lstStyle>
            <a:defPPr>
              <a:defRPr lang="en-US"/>
            </a:defPPr>
            <a:lvl3pPr lvl="2">
              <a:defRPr sz="2400">
                <a:solidFill>
                  <a:schemeClr val="bg1"/>
                </a:solidFill>
                <a:latin typeface="+mj-lt"/>
              </a:defRPr>
            </a:lvl3pPr>
          </a:lstStyle>
          <a:p>
            <a:pPr lvl="2"/>
            <a:r>
              <a:rPr lang="en-US" sz="2000" dirty="0" smtClean="0"/>
              <a:t>First Andalusian Company in exports 2017 (966 MM €)</a:t>
            </a:r>
            <a:endParaRPr lang="en-US" sz="2000" dirty="0"/>
          </a:p>
        </p:txBody>
      </p:sp>
      <p:sp>
        <p:nvSpPr>
          <p:cNvPr id="8" name="CuadroTexto 7"/>
          <p:cNvSpPr txBox="1"/>
          <p:nvPr/>
        </p:nvSpPr>
        <p:spPr>
          <a:xfrm>
            <a:off x="187568" y="4554949"/>
            <a:ext cx="8210550" cy="400110"/>
          </a:xfrm>
          <a:prstGeom prst="rect">
            <a:avLst/>
          </a:prstGeom>
          <a:solidFill>
            <a:srgbClr val="0070C0">
              <a:alpha val="82000"/>
            </a:srgbClr>
          </a:solidFill>
        </p:spPr>
        <p:txBody>
          <a:bodyPr wrap="square" rtlCol="0">
            <a:spAutoFit/>
          </a:bodyPr>
          <a:lstStyle>
            <a:defPPr>
              <a:defRPr lang="en-US"/>
            </a:defPPr>
            <a:lvl3pPr lvl="2">
              <a:defRPr sz="2400">
                <a:solidFill>
                  <a:schemeClr val="bg1"/>
                </a:solidFill>
                <a:latin typeface="+mj-lt"/>
              </a:defRPr>
            </a:lvl3pPr>
          </a:lstStyle>
          <a:p>
            <a:pPr lvl="2"/>
            <a:r>
              <a:rPr lang="en-US" sz="2000" dirty="0" smtClean="0"/>
              <a:t>Huelva Works started Operations in 1970</a:t>
            </a:r>
            <a:endParaRPr lang="en-US" sz="2000" dirty="0"/>
          </a:p>
        </p:txBody>
      </p:sp>
      <p:sp>
        <p:nvSpPr>
          <p:cNvPr id="11" name="Título 3"/>
          <p:cNvSpPr>
            <a:spLocks noGrp="1"/>
          </p:cNvSpPr>
          <p:nvPr>
            <p:ph type="title"/>
          </p:nvPr>
        </p:nvSpPr>
        <p:spPr>
          <a:xfrm>
            <a:off x="513762" y="312182"/>
            <a:ext cx="7202078" cy="663969"/>
          </a:xfrm>
        </p:spPr>
        <p:txBody>
          <a:bodyPr/>
          <a:lstStyle/>
          <a:p>
            <a:r>
              <a:rPr lang="es-ES" sz="2800" dirty="0"/>
              <a:t>Atlantic Copper</a:t>
            </a:r>
          </a:p>
        </p:txBody>
      </p:sp>
      <p:sp>
        <p:nvSpPr>
          <p:cNvPr id="2" name="Marcador de número de diapositiva 1"/>
          <p:cNvSpPr>
            <a:spLocks noGrp="1"/>
          </p:cNvSpPr>
          <p:nvPr>
            <p:ph type="sldNum" sz="quarter" idx="12"/>
          </p:nvPr>
        </p:nvSpPr>
        <p:spPr/>
        <p:txBody>
          <a:bodyPr/>
          <a:lstStyle/>
          <a:p>
            <a:pPr>
              <a:defRPr/>
            </a:pPr>
            <a:fld id="{0966DC23-5D75-4E55-94E0-8AC9A57DBD08}" type="slidenum">
              <a:rPr lang="en-US" smtClean="0"/>
              <a:pPr>
                <a:defRPr/>
              </a:pPr>
              <a:t>4</a:t>
            </a:fld>
            <a:endParaRPr lang="en-US" dirty="0"/>
          </a:p>
        </p:txBody>
      </p:sp>
      <p:sp>
        <p:nvSpPr>
          <p:cNvPr id="16" name="CuadroTexto 13"/>
          <p:cNvSpPr txBox="1"/>
          <p:nvPr/>
        </p:nvSpPr>
        <p:spPr>
          <a:xfrm>
            <a:off x="197094" y="1201421"/>
            <a:ext cx="8229602" cy="707886"/>
          </a:xfrm>
          <a:prstGeom prst="rect">
            <a:avLst/>
          </a:prstGeom>
          <a:solidFill>
            <a:srgbClr val="0070C0">
              <a:alpha val="82000"/>
            </a:srgbClr>
          </a:solidFill>
        </p:spPr>
        <p:txBody>
          <a:bodyPr wrap="square" rtlCol="0">
            <a:spAutoFit/>
          </a:bodyPr>
          <a:lstStyle/>
          <a:p>
            <a:pPr lvl="2" algn="just"/>
            <a:r>
              <a:rPr lang="en-US" sz="2000" dirty="0">
                <a:solidFill>
                  <a:schemeClr val="bg1"/>
                </a:solidFill>
                <a:latin typeface="+mj-lt"/>
              </a:rPr>
              <a:t>Spanish Company belonging to the leading US natural resource company, Freeport </a:t>
            </a:r>
            <a:r>
              <a:rPr lang="en-US" sz="2000" dirty="0" smtClean="0">
                <a:solidFill>
                  <a:schemeClr val="bg1"/>
                </a:solidFill>
                <a:latin typeface="+mj-lt"/>
              </a:rPr>
              <a:t>McMoRan</a:t>
            </a:r>
            <a:endParaRPr lang="en-US" sz="2000" dirty="0">
              <a:solidFill>
                <a:schemeClr val="bg1"/>
              </a:solidFill>
              <a:latin typeface="+mj-lt"/>
            </a:endParaRPr>
          </a:p>
        </p:txBody>
      </p:sp>
      <p:sp>
        <p:nvSpPr>
          <p:cNvPr id="17" name="CuadroTexto 8"/>
          <p:cNvSpPr txBox="1"/>
          <p:nvPr/>
        </p:nvSpPr>
        <p:spPr>
          <a:xfrm>
            <a:off x="187568" y="1988944"/>
            <a:ext cx="8229602" cy="707886"/>
          </a:xfrm>
          <a:prstGeom prst="rect">
            <a:avLst/>
          </a:prstGeom>
          <a:solidFill>
            <a:srgbClr val="0070C0">
              <a:alpha val="82000"/>
            </a:srgbClr>
          </a:solidFill>
        </p:spPr>
        <p:txBody>
          <a:bodyPr wrap="square" rtlCol="0">
            <a:spAutoFit/>
          </a:bodyPr>
          <a:lstStyle>
            <a:defPPr>
              <a:defRPr lang="en-US"/>
            </a:defPPr>
            <a:lvl3pPr lvl="2">
              <a:defRPr sz="2400">
                <a:solidFill>
                  <a:schemeClr val="bg1"/>
                </a:solidFill>
                <a:latin typeface="+mj-lt"/>
              </a:defRPr>
            </a:lvl3pPr>
          </a:lstStyle>
          <a:p>
            <a:pPr lvl="2"/>
            <a:r>
              <a:rPr lang="en-US" sz="2000" kern="0" dirty="0" smtClean="0"/>
              <a:t>Production </a:t>
            </a:r>
            <a:r>
              <a:rPr lang="en-US" sz="2000" kern="0" dirty="0"/>
              <a:t>of high-grade refined copper from ore mined in various parts of the </a:t>
            </a:r>
            <a:r>
              <a:rPr lang="en-US" sz="2000" kern="0" dirty="0" smtClean="0"/>
              <a:t>World</a:t>
            </a:r>
            <a:endParaRPr lang="en-US" sz="2000" kern="0" dirty="0"/>
          </a:p>
        </p:txBody>
      </p:sp>
      <p:sp>
        <p:nvSpPr>
          <p:cNvPr id="15" name="Rectángulo 11"/>
          <p:cNvSpPr/>
          <p:nvPr/>
        </p:nvSpPr>
        <p:spPr>
          <a:xfrm>
            <a:off x="-24713" y="4893462"/>
            <a:ext cx="9144000" cy="15684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CuadroTexto 8"/>
          <p:cNvSpPr txBox="1"/>
          <p:nvPr/>
        </p:nvSpPr>
        <p:spPr>
          <a:xfrm>
            <a:off x="187568" y="5048308"/>
            <a:ext cx="8229602" cy="400110"/>
          </a:xfrm>
          <a:prstGeom prst="rect">
            <a:avLst/>
          </a:prstGeom>
          <a:solidFill>
            <a:srgbClr val="0070C0">
              <a:alpha val="82000"/>
            </a:srgbClr>
          </a:solidFill>
        </p:spPr>
        <p:txBody>
          <a:bodyPr wrap="square" rtlCol="0">
            <a:spAutoFit/>
          </a:bodyPr>
          <a:lstStyle>
            <a:defPPr>
              <a:defRPr lang="en-US"/>
            </a:defPPr>
            <a:lvl3pPr lvl="2">
              <a:defRPr sz="2400">
                <a:solidFill>
                  <a:schemeClr val="bg1"/>
                </a:solidFill>
                <a:latin typeface="+mj-lt"/>
              </a:defRPr>
            </a:lvl3pPr>
          </a:lstStyle>
          <a:p>
            <a:pPr lvl="2"/>
            <a:r>
              <a:rPr lang="en-US" sz="2000" dirty="0" smtClean="0"/>
              <a:t>A work team with long metallurgical tradition</a:t>
            </a:r>
            <a:endParaRPr lang="en-US" sz="2000" dirty="0"/>
          </a:p>
        </p:txBody>
      </p:sp>
    </p:spTree>
    <p:extLst>
      <p:ext uri="{BB962C8B-B14F-4D97-AF65-F5344CB8AC3E}">
        <p14:creationId xmlns:p14="http://schemas.microsoft.com/office/powerpoint/2010/main" val="264432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5703537" y="3308892"/>
            <a:ext cx="3478912" cy="272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13491" tIns="55750" rIns="113491" bIns="55750">
            <a:spAutoFit/>
          </a:bodyPr>
          <a:lstStyle/>
          <a:p>
            <a:pPr defTabSz="769938" eaLnBrk="0" hangingPunct="0">
              <a:spcAft>
                <a:spcPts val="900"/>
              </a:spcAft>
            </a:pPr>
            <a:r>
              <a:rPr lang="en-US" sz="1400" b="1" dirty="0" smtClean="0">
                <a:latin typeface="Tahoma" pitchFamily="34" charset="0"/>
              </a:rPr>
              <a:t>1994</a:t>
            </a:r>
            <a:r>
              <a:rPr lang="en-US" sz="1400" dirty="0">
                <a:latin typeface="Tahoma" pitchFamily="34" charset="0"/>
              </a:rPr>
              <a:t>: Huelva Expansion Project, doubling capacity.</a:t>
            </a:r>
          </a:p>
          <a:p>
            <a:pPr defTabSz="769938" eaLnBrk="0" hangingPunct="0">
              <a:spcAft>
                <a:spcPts val="900"/>
              </a:spcAft>
            </a:pPr>
            <a:r>
              <a:rPr lang="en-US" sz="1400" b="1" dirty="0">
                <a:latin typeface="Tahoma" pitchFamily="34" charset="0"/>
              </a:rPr>
              <a:t>1997</a:t>
            </a:r>
            <a:r>
              <a:rPr lang="en-US" sz="1400" dirty="0">
                <a:latin typeface="Tahoma" pitchFamily="34" charset="0"/>
              </a:rPr>
              <a:t>: Debottlenecking Project to reach 1 million tpy fresh concentrate and 260 ktpy cathodes.</a:t>
            </a:r>
          </a:p>
          <a:p>
            <a:pPr defTabSz="769938">
              <a:spcAft>
                <a:spcPts val="900"/>
              </a:spcAft>
            </a:pPr>
            <a:r>
              <a:rPr lang="en-US" sz="1400" b="1" dirty="0" smtClean="0">
                <a:solidFill>
                  <a:srgbClr val="A85B41"/>
                </a:solidFill>
                <a:latin typeface="Tahoma" pitchFamily="34" charset="0"/>
              </a:rPr>
              <a:t>2011</a:t>
            </a:r>
            <a:r>
              <a:rPr lang="en-US" sz="1400" dirty="0">
                <a:solidFill>
                  <a:srgbClr val="A85B41"/>
                </a:solidFill>
                <a:latin typeface="Tahoma" pitchFamily="34" charset="0"/>
              </a:rPr>
              <a:t>: Tank house capacity increased </a:t>
            </a:r>
            <a:r>
              <a:rPr lang="en-US" sz="1400" dirty="0" smtClean="0">
                <a:solidFill>
                  <a:srgbClr val="A85B41"/>
                </a:solidFill>
                <a:latin typeface="Tahoma" pitchFamily="34" charset="0"/>
              </a:rPr>
              <a:t>to 290ktpy.</a:t>
            </a:r>
          </a:p>
          <a:p>
            <a:pPr defTabSz="769938">
              <a:spcAft>
                <a:spcPts val="900"/>
              </a:spcAft>
            </a:pPr>
            <a:r>
              <a:rPr lang="es-ES" sz="1400" b="1" dirty="0" smtClean="0">
                <a:solidFill>
                  <a:srgbClr val="A85B41"/>
                </a:solidFill>
                <a:latin typeface="Tahoma" pitchFamily="34" charset="0"/>
              </a:rPr>
              <a:t>2013-2017: </a:t>
            </a:r>
            <a:r>
              <a:rPr lang="es-ES" sz="1400" dirty="0" err="1" smtClean="0">
                <a:solidFill>
                  <a:srgbClr val="A85B41"/>
                </a:solidFill>
                <a:latin typeface="Tahoma" pitchFamily="34" charset="0"/>
              </a:rPr>
              <a:t>Several</a:t>
            </a:r>
            <a:r>
              <a:rPr lang="es-ES" sz="1400" dirty="0" smtClean="0">
                <a:solidFill>
                  <a:srgbClr val="A85B41"/>
                </a:solidFill>
                <a:latin typeface="Tahoma" pitchFamily="34" charset="0"/>
              </a:rPr>
              <a:t> </a:t>
            </a:r>
            <a:r>
              <a:rPr lang="es-ES" sz="1400" dirty="0" err="1">
                <a:solidFill>
                  <a:srgbClr val="A85B41"/>
                </a:solidFill>
                <a:latin typeface="Tahoma" pitchFamily="34" charset="0"/>
              </a:rPr>
              <a:t>energy</a:t>
            </a:r>
            <a:r>
              <a:rPr lang="es-ES" sz="1400" dirty="0">
                <a:solidFill>
                  <a:srgbClr val="A85B41"/>
                </a:solidFill>
                <a:latin typeface="Tahoma" pitchFamily="34" charset="0"/>
              </a:rPr>
              <a:t> </a:t>
            </a:r>
            <a:r>
              <a:rPr lang="es-ES" sz="1400" dirty="0" err="1">
                <a:solidFill>
                  <a:srgbClr val="A85B41"/>
                </a:solidFill>
                <a:latin typeface="Tahoma" pitchFamily="34" charset="0"/>
              </a:rPr>
              <a:t>efficiency</a:t>
            </a:r>
            <a:r>
              <a:rPr lang="es-ES" sz="1400" dirty="0">
                <a:solidFill>
                  <a:srgbClr val="A85B41"/>
                </a:solidFill>
                <a:latin typeface="Tahoma" pitchFamily="34" charset="0"/>
              </a:rPr>
              <a:t> </a:t>
            </a:r>
            <a:r>
              <a:rPr lang="es-ES" sz="1400" dirty="0" err="1">
                <a:solidFill>
                  <a:srgbClr val="A85B41"/>
                </a:solidFill>
                <a:latin typeface="Tahoma" pitchFamily="34" charset="0"/>
              </a:rPr>
              <a:t>projects</a:t>
            </a:r>
            <a:r>
              <a:rPr lang="es-ES" sz="1400" dirty="0">
                <a:solidFill>
                  <a:srgbClr val="A85B41"/>
                </a:solidFill>
                <a:latin typeface="Tahoma" pitchFamily="34" charset="0"/>
              </a:rPr>
              <a:t> </a:t>
            </a:r>
            <a:r>
              <a:rPr lang="es-ES" sz="1400" dirty="0" err="1">
                <a:solidFill>
                  <a:srgbClr val="A85B41"/>
                </a:solidFill>
                <a:latin typeface="Tahoma" pitchFamily="34" charset="0"/>
              </a:rPr>
              <a:t>were</a:t>
            </a:r>
            <a:r>
              <a:rPr lang="es-ES" sz="1400" dirty="0">
                <a:solidFill>
                  <a:srgbClr val="A85B41"/>
                </a:solidFill>
                <a:latin typeface="Tahoma" pitchFamily="34" charset="0"/>
              </a:rPr>
              <a:t> </a:t>
            </a:r>
            <a:r>
              <a:rPr lang="es-ES" sz="1400" dirty="0" err="1">
                <a:solidFill>
                  <a:srgbClr val="A85B41"/>
                </a:solidFill>
                <a:latin typeface="Tahoma" pitchFamily="34" charset="0"/>
              </a:rPr>
              <a:t>excuted</a:t>
            </a:r>
            <a:r>
              <a:rPr lang="es-ES" sz="1400" dirty="0">
                <a:solidFill>
                  <a:srgbClr val="A85B41"/>
                </a:solidFill>
                <a:latin typeface="Tahoma" pitchFamily="34" charset="0"/>
              </a:rPr>
              <a:t>.</a:t>
            </a:r>
            <a:endParaRPr lang="en-US" sz="1400" dirty="0">
              <a:solidFill>
                <a:srgbClr val="A85B41"/>
              </a:solidFill>
              <a:latin typeface="Tahoma" pitchFamily="34" charset="0"/>
            </a:endParaRPr>
          </a:p>
          <a:p>
            <a:pPr defTabSz="769938">
              <a:spcAft>
                <a:spcPts val="900"/>
              </a:spcAft>
            </a:pPr>
            <a:endParaRPr lang="es-ES" sz="1400" dirty="0">
              <a:latin typeface="Tahoma" pitchFamily="34" charset="0"/>
            </a:endParaRPr>
          </a:p>
        </p:txBody>
      </p:sp>
      <p:sp>
        <p:nvSpPr>
          <p:cNvPr id="12291" name="Rectangle 8"/>
          <p:cNvSpPr>
            <a:spLocks noChangeArrowheads="1"/>
          </p:cNvSpPr>
          <p:nvPr/>
        </p:nvSpPr>
        <p:spPr bwMode="auto">
          <a:xfrm>
            <a:off x="542925" y="23813"/>
            <a:ext cx="80772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725" tIns="41275" rIns="85725" bIns="41275" anchor="ctr"/>
          <a:lstStyle/>
          <a:p>
            <a:pPr algn="ctr" eaLnBrk="0" hangingPunct="0"/>
            <a:r>
              <a:rPr lang="es-ES" sz="3200" b="1" i="1" dirty="0">
                <a:solidFill>
                  <a:schemeClr val="bg1"/>
                </a:solidFill>
                <a:latin typeface="Tahoma" pitchFamily="34" charset="0"/>
              </a:rPr>
              <a:t>Atlantic Copper</a:t>
            </a:r>
            <a:endParaRPr lang="en-GB" sz="3200" b="1" i="1" dirty="0">
              <a:solidFill>
                <a:schemeClr val="bg1"/>
              </a:solidFill>
              <a:latin typeface="Tahoma" pitchFamily="34" charset="0"/>
            </a:endParaRPr>
          </a:p>
        </p:txBody>
      </p:sp>
      <p:pic>
        <p:nvPicPr>
          <p:cNvPr id="12292" name="Picture 2" descr="fotografí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55713"/>
            <a:ext cx="2709862" cy="197802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4" descr="Hafino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425" y="1193423"/>
            <a:ext cx="3005137" cy="1979612"/>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2294" name="Rectangle 5"/>
          <p:cNvSpPr>
            <a:spLocks noChangeArrowheads="1"/>
          </p:cNvSpPr>
          <p:nvPr/>
        </p:nvSpPr>
        <p:spPr bwMode="auto">
          <a:xfrm>
            <a:off x="100013" y="3300413"/>
            <a:ext cx="2916237" cy="248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3491" tIns="55750" rIns="113491" bIns="55750">
            <a:spAutoFit/>
          </a:bodyPr>
          <a:lstStyle/>
          <a:p>
            <a:pPr defTabSz="769938" eaLnBrk="0" hangingPunct="0"/>
            <a:r>
              <a:rPr lang="en-US" sz="1400" b="1" dirty="0">
                <a:latin typeface="Tahoma" pitchFamily="34" charset="0"/>
              </a:rPr>
              <a:t>1873</a:t>
            </a:r>
            <a:r>
              <a:rPr lang="en-US" sz="1400" dirty="0">
                <a:latin typeface="Tahoma" pitchFamily="34" charset="0"/>
              </a:rPr>
              <a:t>: British investors acquired the Rio Tinto mining reserves from the Spanish government and founded the RIO TINTO COMPANY LTD.</a:t>
            </a:r>
          </a:p>
          <a:p>
            <a:pPr defTabSz="769938" eaLnBrk="0" hangingPunct="0"/>
            <a:endParaRPr lang="en-US" sz="1400" dirty="0">
              <a:latin typeface="Tahoma" pitchFamily="34" charset="0"/>
            </a:endParaRPr>
          </a:p>
          <a:p>
            <a:pPr defTabSz="769938" eaLnBrk="0" hangingPunct="0"/>
            <a:r>
              <a:rPr lang="en-US" sz="1400" b="1" dirty="0">
                <a:latin typeface="Tahoma" pitchFamily="34" charset="0"/>
              </a:rPr>
              <a:t>1873-1970:</a:t>
            </a:r>
            <a:r>
              <a:rPr lang="en-US" sz="1400" dirty="0">
                <a:latin typeface="Tahoma" pitchFamily="34" charset="0"/>
              </a:rPr>
              <a:t> Mining and Smelting operations at </a:t>
            </a:r>
            <a:r>
              <a:rPr lang="en-US" sz="1400" dirty="0" smtClean="0">
                <a:latin typeface="Tahoma" pitchFamily="34" charset="0"/>
              </a:rPr>
              <a:t>Riotinto </a:t>
            </a:r>
            <a:r>
              <a:rPr lang="en-US" sz="1400" dirty="0">
                <a:latin typeface="Tahoma" pitchFamily="34" charset="0"/>
              </a:rPr>
              <a:t>village, 75 Km northwest of Huelva, prosperously developed.</a:t>
            </a:r>
          </a:p>
          <a:p>
            <a:pPr defTabSz="769938" eaLnBrk="0" hangingPunct="0"/>
            <a:endParaRPr lang="en-US" sz="1400" dirty="0">
              <a:latin typeface="Tahoma" pitchFamily="34" charset="0"/>
            </a:endParaRPr>
          </a:p>
        </p:txBody>
      </p:sp>
      <p:sp>
        <p:nvSpPr>
          <p:cNvPr id="12295" name="Rectangle 6"/>
          <p:cNvSpPr>
            <a:spLocks noChangeArrowheads="1"/>
          </p:cNvSpPr>
          <p:nvPr/>
        </p:nvSpPr>
        <p:spPr bwMode="auto">
          <a:xfrm>
            <a:off x="2944813" y="3300413"/>
            <a:ext cx="2881312" cy="356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3491" tIns="55750" rIns="113491" bIns="55750">
            <a:spAutoFit/>
          </a:bodyPr>
          <a:lstStyle/>
          <a:p>
            <a:pPr defTabSz="769938" eaLnBrk="0" hangingPunct="0"/>
            <a:r>
              <a:rPr lang="en-US" sz="1400" b="1" dirty="0">
                <a:solidFill>
                  <a:srgbClr val="A85B41"/>
                </a:solidFill>
                <a:latin typeface="Tahoma" pitchFamily="34" charset="0"/>
              </a:rPr>
              <a:t>1970</a:t>
            </a:r>
            <a:r>
              <a:rPr lang="en-US" sz="1400" dirty="0">
                <a:solidFill>
                  <a:srgbClr val="A85B41"/>
                </a:solidFill>
                <a:latin typeface="Tahoma" pitchFamily="34" charset="0"/>
              </a:rPr>
              <a:t>: Huelva Smelter &amp; Refinery start-up. Initial capacity 40,000 </a:t>
            </a:r>
            <a:r>
              <a:rPr lang="en-US" sz="1400" dirty="0" err="1">
                <a:solidFill>
                  <a:srgbClr val="A85B41"/>
                </a:solidFill>
                <a:latin typeface="Tahoma" pitchFamily="34" charset="0"/>
              </a:rPr>
              <a:t>tpy</a:t>
            </a:r>
            <a:r>
              <a:rPr lang="en-US" sz="1400" dirty="0">
                <a:solidFill>
                  <a:srgbClr val="A85B41"/>
                </a:solidFill>
                <a:latin typeface="Tahoma" pitchFamily="34" charset="0"/>
              </a:rPr>
              <a:t> </a:t>
            </a:r>
            <a:r>
              <a:rPr lang="en-US" sz="1400" dirty="0" smtClean="0">
                <a:solidFill>
                  <a:srgbClr val="A85B41"/>
                </a:solidFill>
                <a:latin typeface="Tahoma" pitchFamily="34" charset="0"/>
              </a:rPr>
              <a:t> copper cathodes</a:t>
            </a:r>
            <a:r>
              <a:rPr lang="en-US" sz="1400" dirty="0">
                <a:solidFill>
                  <a:srgbClr val="A85B41"/>
                </a:solidFill>
                <a:latin typeface="Tahoma" pitchFamily="34" charset="0"/>
              </a:rPr>
              <a:t>.</a:t>
            </a:r>
          </a:p>
          <a:p>
            <a:pPr defTabSz="769938" eaLnBrk="0" hangingPunct="0">
              <a:lnSpc>
                <a:spcPct val="70000"/>
              </a:lnSpc>
            </a:pPr>
            <a:endParaRPr lang="en-US" sz="1400" dirty="0">
              <a:latin typeface="Tahoma" pitchFamily="34" charset="0"/>
            </a:endParaRPr>
          </a:p>
          <a:p>
            <a:pPr defTabSz="769938" eaLnBrk="0" hangingPunct="0"/>
            <a:r>
              <a:rPr lang="en-US" sz="1400" b="1" dirty="0">
                <a:latin typeface="Tahoma" pitchFamily="34" charset="0"/>
              </a:rPr>
              <a:t>1975</a:t>
            </a:r>
            <a:r>
              <a:rPr lang="en-US" sz="1400" dirty="0">
                <a:latin typeface="Tahoma" pitchFamily="34" charset="0"/>
              </a:rPr>
              <a:t>: Commissioning of the Flash furnace (Outokumpu) and Tankhouse expansion to 108,000 tpy cathodes.</a:t>
            </a:r>
          </a:p>
          <a:p>
            <a:pPr defTabSz="769938" eaLnBrk="0" hangingPunct="0">
              <a:lnSpc>
                <a:spcPct val="80000"/>
              </a:lnSpc>
            </a:pPr>
            <a:endParaRPr lang="en-US" sz="1400" dirty="0">
              <a:latin typeface="Tahoma" pitchFamily="34" charset="0"/>
            </a:endParaRPr>
          </a:p>
          <a:p>
            <a:pPr defTabSz="769938" eaLnBrk="0" hangingPunct="0"/>
            <a:r>
              <a:rPr lang="en-US" sz="1400" b="1" dirty="0">
                <a:latin typeface="Tahoma" pitchFamily="34" charset="0"/>
              </a:rPr>
              <a:t>1985</a:t>
            </a:r>
            <a:r>
              <a:rPr lang="en-US" sz="1400" dirty="0">
                <a:latin typeface="Tahoma" pitchFamily="34" charset="0"/>
              </a:rPr>
              <a:t>: First oxygen enriched air used at the Flash Furnace (over the fence supply). </a:t>
            </a:r>
            <a:endParaRPr lang="en-US" sz="1400" dirty="0" smtClean="0">
              <a:latin typeface="Tahoma" pitchFamily="34" charset="0"/>
            </a:endParaRPr>
          </a:p>
          <a:p>
            <a:pPr defTabSz="769938" eaLnBrk="0" hangingPunct="0"/>
            <a:r>
              <a:rPr lang="en-US" sz="1400" b="1" dirty="0">
                <a:solidFill>
                  <a:srgbClr val="A85B41"/>
                </a:solidFill>
                <a:latin typeface="Tahoma" pitchFamily="34" charset="0"/>
              </a:rPr>
              <a:t>1993</a:t>
            </a:r>
            <a:r>
              <a:rPr lang="en-US" sz="1400" dirty="0">
                <a:solidFill>
                  <a:srgbClr val="A85B41"/>
                </a:solidFill>
                <a:latin typeface="Tahoma" pitchFamily="34" charset="0"/>
              </a:rPr>
              <a:t>: Acquisition of 100% Atlantic Copper shares by Freeport.</a:t>
            </a:r>
          </a:p>
          <a:p>
            <a:pPr defTabSz="769938" eaLnBrk="0" hangingPunct="0"/>
            <a:endParaRPr lang="en-US" sz="1400" dirty="0">
              <a:latin typeface="Tahoma" pitchFamily="34" charset="0"/>
            </a:endParaRPr>
          </a:p>
        </p:txBody>
      </p:sp>
      <p:pic>
        <p:nvPicPr>
          <p:cNvPr id="10" name="Picture 6" descr="Convert3"/>
          <p:cNvPicPr>
            <a:picLocks noChangeAspect="1" noChangeArrowheads="1"/>
          </p:cNvPicPr>
          <p:nvPr/>
        </p:nvPicPr>
        <p:blipFill>
          <a:blip r:embed="rId5" cstate="print"/>
          <a:srcRect/>
          <a:stretch>
            <a:fillRect/>
          </a:stretch>
        </p:blipFill>
        <p:spPr bwMode="auto">
          <a:xfrm>
            <a:off x="3020714" y="1217613"/>
            <a:ext cx="2825762" cy="2017295"/>
          </a:xfrm>
          <a:prstGeom prst="rect">
            <a:avLst/>
          </a:prstGeom>
          <a:noFill/>
          <a:ln w="12700">
            <a:solidFill>
              <a:schemeClr val="tx1"/>
            </a:solidFill>
            <a:miter lim="800000"/>
            <a:headEnd/>
            <a:tailEnd/>
          </a:ln>
        </p:spPr>
      </p:pic>
      <p:sp>
        <p:nvSpPr>
          <p:cNvPr id="9" name="Título 2"/>
          <p:cNvSpPr txBox="1">
            <a:spLocks/>
          </p:cNvSpPr>
          <p:nvPr/>
        </p:nvSpPr>
        <p:spPr>
          <a:xfrm>
            <a:off x="467650" y="479660"/>
            <a:ext cx="7202078" cy="663969"/>
          </a:xfrm>
          <a:prstGeom prst="rect">
            <a:avLst/>
          </a:prstGeom>
        </p:spPr>
        <p:txBody>
          <a:bodyPr/>
          <a:lstStyle>
            <a:lvl1pPr algn="l" rtl="0" eaLnBrk="1" fontAlgn="base" hangingPunct="1">
              <a:lnSpc>
                <a:spcPts val="2600"/>
              </a:lnSpc>
              <a:spcBef>
                <a:spcPct val="0"/>
              </a:spcBef>
              <a:spcAft>
                <a:spcPct val="0"/>
              </a:spcAft>
              <a:defRPr lang="en-US" sz="2800" b="1" i="0" kern="1200" dirty="0" smtClean="0">
                <a:solidFill>
                  <a:srgbClr val="A85B41"/>
                </a:solidFill>
                <a:effectLst/>
                <a:latin typeface="Franklin Gothic Medium" panose="020B0603020102020204" pitchFamily="34" charset="0"/>
                <a:ea typeface="+mj-ea"/>
                <a:cs typeface="+mj-cs"/>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a:lstStyle>
          <a:p>
            <a:r>
              <a:rPr lang="es-ES" dirty="0" smtClean="0"/>
              <a:t> </a:t>
            </a:r>
            <a:r>
              <a:rPr lang="es-ES" dirty="0" err="1" smtClean="0"/>
              <a:t>The</a:t>
            </a:r>
            <a:r>
              <a:rPr lang="es-ES" dirty="0" smtClean="0"/>
              <a:t> </a:t>
            </a:r>
            <a:r>
              <a:rPr lang="es-ES" dirty="0" err="1" smtClean="0"/>
              <a:t>History</a:t>
            </a:r>
            <a:endParaRPr lang="en-US" dirty="0"/>
          </a:p>
        </p:txBody>
      </p:sp>
    </p:spTree>
    <p:extLst>
      <p:ext uri="{BB962C8B-B14F-4D97-AF65-F5344CB8AC3E}">
        <p14:creationId xmlns:p14="http://schemas.microsoft.com/office/powerpoint/2010/main" val="46537941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mgomez\Escritorio\20110606 DW\Fotos\Aéreas del puerto.jpg"/>
          <p:cNvPicPr>
            <a:picLocks noChangeAspect="1" noChangeArrowheads="1"/>
          </p:cNvPicPr>
          <p:nvPr/>
        </p:nvPicPr>
        <p:blipFill>
          <a:blip r:embed="rId3"/>
          <a:srcRect r="11111"/>
          <a:stretch>
            <a:fillRect/>
          </a:stretch>
        </p:blipFill>
        <p:spPr bwMode="auto">
          <a:xfrm>
            <a:off x="0" y="0"/>
            <a:ext cx="9144000" cy="6527569"/>
          </a:xfrm>
          <a:prstGeom prst="rect">
            <a:avLst/>
          </a:prstGeom>
          <a:noFill/>
          <a:ln w="9525">
            <a:noFill/>
            <a:miter lim="800000"/>
            <a:headEnd/>
            <a:tailEnd/>
          </a:ln>
        </p:spPr>
      </p:pic>
      <p:sp>
        <p:nvSpPr>
          <p:cNvPr id="13" name="12 Rectángulo"/>
          <p:cNvSpPr>
            <a:spLocks noChangeArrowheads="1"/>
          </p:cNvSpPr>
          <p:nvPr/>
        </p:nvSpPr>
        <p:spPr bwMode="auto">
          <a:xfrm>
            <a:off x="3275013" y="2544763"/>
            <a:ext cx="3849687" cy="714375"/>
          </a:xfrm>
          <a:prstGeom prst="rect">
            <a:avLst/>
          </a:prstGeom>
          <a:noFill/>
          <a:ln w="28575" algn="ctr">
            <a:solidFill>
              <a:srgbClr val="FF0000"/>
            </a:solidFill>
            <a:round/>
            <a:headEnd/>
            <a:tailEnd/>
          </a:ln>
        </p:spPr>
        <p:txBody>
          <a:bodyPr/>
          <a:lstStyle/>
          <a:p>
            <a:pPr eaLnBrk="0" hangingPunct="0"/>
            <a:endParaRPr lang="es-ES" dirty="0"/>
          </a:p>
        </p:txBody>
      </p:sp>
      <p:sp>
        <p:nvSpPr>
          <p:cNvPr id="16391" name="7 Marcador de número de diapositiva"/>
          <p:cNvSpPr>
            <a:spLocks noGrp="1"/>
          </p:cNvSpPr>
          <p:nvPr>
            <p:ph type="sldNum" sz="quarter" idx="12"/>
          </p:nvPr>
        </p:nvSpPr>
        <p:spPr>
          <a:noFill/>
        </p:spPr>
        <p:txBody>
          <a:bodyPr/>
          <a:lstStyle/>
          <a:p>
            <a:fld id="{57648DE4-899E-4BBF-9BEF-230083BF1178}" type="slidenum">
              <a:rPr lang="en-US" smtClean="0">
                <a:latin typeface="Tahoma" pitchFamily="34" charset="0"/>
              </a:rPr>
              <a:pPr/>
              <a:t>6</a:t>
            </a:fld>
            <a:endParaRPr lang="en-US" dirty="0" smtClean="0">
              <a:latin typeface="Tahoma" pitchFamily="34" charset="0"/>
            </a:endParaRPr>
          </a:p>
        </p:txBody>
      </p:sp>
    </p:spTree>
    <p:extLst>
      <p:ext uri="{BB962C8B-B14F-4D97-AF65-F5344CB8AC3E}">
        <p14:creationId xmlns:p14="http://schemas.microsoft.com/office/powerpoint/2010/main" val="74034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Plantas de ácido</a:t>
            </a:r>
            <a:endParaRPr lang="es-ES" dirty="0"/>
          </a:p>
        </p:txBody>
      </p:sp>
      <p:sp>
        <p:nvSpPr>
          <p:cNvPr id="4" name="3 Marcador de número de diapositiva"/>
          <p:cNvSpPr>
            <a:spLocks noGrp="1"/>
          </p:cNvSpPr>
          <p:nvPr>
            <p:ph type="sldNum" sz="quarter" idx="12"/>
          </p:nvPr>
        </p:nvSpPr>
        <p:spPr/>
        <p:txBody>
          <a:bodyPr/>
          <a:lstStyle/>
          <a:p>
            <a:pPr>
              <a:defRPr/>
            </a:pPr>
            <a:fld id="{DD01BCE9-39AC-4B71-9F87-D525CE7F05A2}" type="slidenum">
              <a:rPr lang="en-US" smtClean="0"/>
              <a:pPr>
                <a:defRPr/>
              </a:pPr>
              <a:t>7</a:t>
            </a:fld>
            <a:endParaRPr lang="en-US" dirty="0"/>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0516"/>
          <a:stretch/>
        </p:blipFill>
        <p:spPr>
          <a:xfrm>
            <a:off x="0" y="0"/>
            <a:ext cx="9144001" cy="6508866"/>
          </a:xfrm>
          <a:prstGeom prst="rect">
            <a:avLst/>
          </a:prstGeom>
        </p:spPr>
      </p:pic>
    </p:spTree>
    <p:extLst>
      <p:ext uri="{BB962C8B-B14F-4D97-AF65-F5344CB8AC3E}">
        <p14:creationId xmlns:p14="http://schemas.microsoft.com/office/powerpoint/2010/main" val="2820536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5400496" y="4502064"/>
            <a:ext cx="1822942" cy="1215295"/>
          </a:xfrm>
          <a:prstGeom prst="rect">
            <a:avLst/>
          </a:prstGeom>
          <a:extLst/>
        </p:spPr>
      </p:pic>
      <p:sp>
        <p:nvSpPr>
          <p:cNvPr id="42" name="55 Rectángulo redondeado"/>
          <p:cNvSpPr/>
          <p:nvPr/>
        </p:nvSpPr>
        <p:spPr>
          <a:xfrm>
            <a:off x="5653461" y="5740412"/>
            <a:ext cx="2397458" cy="393044"/>
          </a:xfrm>
          <a:prstGeom prst="roundRect">
            <a:avLst/>
          </a:prstGeom>
          <a:solidFill>
            <a:srgbClr val="DCB4A8">
              <a:alpha val="34000"/>
            </a:srgbClr>
          </a:solidFill>
          <a:ln>
            <a:solidFill>
              <a:srgbClr val="9C5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rgbClr val="9C543E"/>
                </a:solidFill>
                <a:latin typeface="Franklin Gothic Book" panose="020B0503020102020204" pitchFamily="34" charset="0"/>
                <a:cs typeface="Calibri Light" panose="020F0302020204030204" pitchFamily="34" charset="0"/>
              </a:rPr>
              <a:t>Cathodes </a:t>
            </a:r>
            <a:r>
              <a:rPr lang="es-ES" sz="1600" b="1" dirty="0">
                <a:solidFill>
                  <a:srgbClr val="9C543E"/>
                </a:solidFill>
                <a:latin typeface="Franklin Gothic Book" panose="020B0503020102020204" pitchFamily="34" charset="0"/>
                <a:cs typeface="Calibri Light" panose="020F0302020204030204" pitchFamily="34" charset="0"/>
              </a:rPr>
              <a:t>99.99% Cu</a:t>
            </a:r>
          </a:p>
        </p:txBody>
      </p:sp>
      <p:sp>
        <p:nvSpPr>
          <p:cNvPr id="6" name="11 Rectángulo redondeado"/>
          <p:cNvSpPr/>
          <p:nvPr/>
        </p:nvSpPr>
        <p:spPr>
          <a:xfrm>
            <a:off x="3170896" y="1196592"/>
            <a:ext cx="1175925" cy="393044"/>
          </a:xfrm>
          <a:prstGeom prst="roundRect">
            <a:avLst/>
          </a:prstGeom>
          <a:solidFill>
            <a:schemeClr val="lt1">
              <a:alpha val="0"/>
            </a:schemeClr>
          </a:solidFill>
          <a:ln>
            <a:solidFill>
              <a:srgbClr val="C1796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smtClean="0">
                <a:solidFill>
                  <a:schemeClr val="tx1">
                    <a:lumMod val="65000"/>
                    <a:lumOff val="35000"/>
                  </a:schemeClr>
                </a:solidFill>
                <a:latin typeface="Franklin Gothic Book" panose="020B0503020102020204" pitchFamily="34" charset="0"/>
                <a:cs typeface="Calibri Light" panose="020F0302020204030204" pitchFamily="34" charset="0"/>
              </a:rPr>
              <a:t>Flotation</a:t>
            </a:r>
            <a:endParaRPr lang="es-ES" sz="1600" b="1" dirty="0">
              <a:solidFill>
                <a:schemeClr val="tx1">
                  <a:lumMod val="65000"/>
                  <a:lumOff val="35000"/>
                </a:schemeClr>
              </a:solidFill>
              <a:latin typeface="Franklin Gothic Book" panose="020B0503020102020204" pitchFamily="34" charset="0"/>
              <a:cs typeface="Calibri Light" panose="020F0302020204030204" pitchFamily="34" charset="0"/>
            </a:endParaRPr>
          </a:p>
        </p:txBody>
      </p:sp>
      <p:sp>
        <p:nvSpPr>
          <p:cNvPr id="7" name="12 Rectángulo redondeado"/>
          <p:cNvSpPr/>
          <p:nvPr/>
        </p:nvSpPr>
        <p:spPr>
          <a:xfrm>
            <a:off x="3147675" y="2221992"/>
            <a:ext cx="1235475" cy="405517"/>
          </a:xfrm>
          <a:prstGeom prst="roundRect">
            <a:avLst/>
          </a:prstGeom>
          <a:solidFill>
            <a:schemeClr val="lt1">
              <a:alpha val="0"/>
            </a:schemeClr>
          </a:solidFill>
          <a:ln>
            <a:solidFill>
              <a:srgbClr val="C1796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smtClean="0">
                <a:solidFill>
                  <a:schemeClr val="tx1">
                    <a:lumMod val="65000"/>
                    <a:lumOff val="35000"/>
                  </a:schemeClr>
                </a:solidFill>
                <a:latin typeface="Franklin Gothic Book" panose="020B0503020102020204" pitchFamily="34" charset="0"/>
                <a:cs typeface="Calibri Light" panose="020F0302020204030204" pitchFamily="34" charset="0"/>
              </a:rPr>
              <a:t>Smelting</a:t>
            </a:r>
            <a:r>
              <a:rPr lang="es-ES" sz="1600" b="1" dirty="0" smtClean="0">
                <a:solidFill>
                  <a:schemeClr val="tx1">
                    <a:lumMod val="50000"/>
                    <a:lumOff val="50000"/>
                  </a:schemeClr>
                </a:solidFill>
                <a:latin typeface="Franklin Gothic Book" panose="020B0503020102020204" pitchFamily="34" charset="0"/>
                <a:cs typeface="Calibri Light" panose="020F0302020204030204" pitchFamily="34" charset="0"/>
              </a:rPr>
              <a:t> </a:t>
            </a:r>
            <a:endParaRPr lang="es-ES" sz="1600" b="1" dirty="0">
              <a:solidFill>
                <a:schemeClr val="tx1">
                  <a:lumMod val="50000"/>
                  <a:lumOff val="50000"/>
                </a:schemeClr>
              </a:solidFill>
              <a:latin typeface="Franklin Gothic Book" panose="020B0503020102020204" pitchFamily="34" charset="0"/>
              <a:cs typeface="Calibri Light" panose="020F0302020204030204" pitchFamily="34" charset="0"/>
            </a:endParaRPr>
          </a:p>
        </p:txBody>
      </p:sp>
      <p:sp>
        <p:nvSpPr>
          <p:cNvPr id="8" name="13 Rectángulo redondeado"/>
          <p:cNvSpPr/>
          <p:nvPr/>
        </p:nvSpPr>
        <p:spPr>
          <a:xfrm>
            <a:off x="2859777" y="3257935"/>
            <a:ext cx="1811273" cy="425627"/>
          </a:xfrm>
          <a:prstGeom prst="roundRect">
            <a:avLst/>
          </a:prstGeom>
          <a:solidFill>
            <a:schemeClr val="lt1">
              <a:alpha val="0"/>
            </a:schemeClr>
          </a:solidFill>
          <a:ln>
            <a:solidFill>
              <a:srgbClr val="C1796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smtClean="0">
                <a:solidFill>
                  <a:schemeClr val="tx1">
                    <a:lumMod val="65000"/>
                    <a:lumOff val="35000"/>
                  </a:schemeClr>
                </a:solidFill>
                <a:latin typeface="Franklin Gothic Book" panose="020B0503020102020204" pitchFamily="34" charset="0"/>
                <a:cs typeface="Calibri Light" panose="020F0302020204030204" pitchFamily="34" charset="0"/>
              </a:rPr>
              <a:t>Conversion</a:t>
            </a:r>
            <a:endParaRPr lang="es-ES" sz="1600" b="1" dirty="0">
              <a:solidFill>
                <a:schemeClr val="tx1">
                  <a:lumMod val="65000"/>
                  <a:lumOff val="35000"/>
                </a:schemeClr>
              </a:solidFill>
              <a:latin typeface="Franklin Gothic Book" panose="020B0503020102020204" pitchFamily="34" charset="0"/>
              <a:cs typeface="Calibri Light" panose="020F0302020204030204" pitchFamily="34" charset="0"/>
            </a:endParaRPr>
          </a:p>
        </p:txBody>
      </p:sp>
      <p:sp>
        <p:nvSpPr>
          <p:cNvPr id="9" name="14 Rectángulo redondeado"/>
          <p:cNvSpPr/>
          <p:nvPr/>
        </p:nvSpPr>
        <p:spPr>
          <a:xfrm>
            <a:off x="2800103" y="4266640"/>
            <a:ext cx="1930619" cy="384591"/>
          </a:xfrm>
          <a:prstGeom prst="roundRect">
            <a:avLst/>
          </a:prstGeom>
          <a:solidFill>
            <a:schemeClr val="lt1">
              <a:alpha val="0"/>
            </a:schemeClr>
          </a:solidFill>
          <a:ln>
            <a:solidFill>
              <a:srgbClr val="C1796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smtClean="0">
                <a:solidFill>
                  <a:schemeClr val="tx1">
                    <a:lumMod val="65000"/>
                    <a:lumOff val="35000"/>
                  </a:schemeClr>
                </a:solidFill>
                <a:latin typeface="Franklin Gothic Book" panose="020B0503020102020204" pitchFamily="34" charset="0"/>
                <a:cs typeface="Calibri Light" panose="020F0302020204030204" pitchFamily="34" charset="0"/>
              </a:rPr>
              <a:t>Refining &amp; Casting</a:t>
            </a:r>
            <a:endParaRPr lang="es-ES" sz="1600" b="1" dirty="0">
              <a:solidFill>
                <a:schemeClr val="tx1">
                  <a:lumMod val="65000"/>
                  <a:lumOff val="35000"/>
                </a:schemeClr>
              </a:solidFill>
              <a:latin typeface="Franklin Gothic Book" panose="020B0503020102020204" pitchFamily="34" charset="0"/>
              <a:cs typeface="Calibri Light" panose="020F0302020204030204" pitchFamily="34" charset="0"/>
            </a:endParaRPr>
          </a:p>
        </p:txBody>
      </p:sp>
      <p:sp>
        <p:nvSpPr>
          <p:cNvPr id="10" name="15 Rectángulo redondeado"/>
          <p:cNvSpPr/>
          <p:nvPr/>
        </p:nvSpPr>
        <p:spPr>
          <a:xfrm>
            <a:off x="2800103" y="5248140"/>
            <a:ext cx="1930619" cy="433171"/>
          </a:xfrm>
          <a:prstGeom prst="roundRect">
            <a:avLst/>
          </a:prstGeom>
          <a:solidFill>
            <a:schemeClr val="lt1">
              <a:alpha val="0"/>
            </a:schemeClr>
          </a:solidFill>
          <a:ln>
            <a:solidFill>
              <a:srgbClr val="C1796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smtClean="0">
                <a:solidFill>
                  <a:schemeClr val="tx1">
                    <a:lumMod val="65000"/>
                    <a:lumOff val="35000"/>
                  </a:schemeClr>
                </a:solidFill>
                <a:latin typeface="Franklin Gothic Book" panose="020B0503020102020204" pitchFamily="34" charset="0"/>
                <a:cs typeface="Calibri Light" panose="020F0302020204030204" pitchFamily="34" charset="0"/>
              </a:rPr>
              <a:t>Electrorefining</a:t>
            </a:r>
            <a:endParaRPr lang="es-ES" sz="1600" b="1" dirty="0">
              <a:solidFill>
                <a:schemeClr val="tx1">
                  <a:lumMod val="65000"/>
                  <a:lumOff val="35000"/>
                </a:schemeClr>
              </a:solidFill>
              <a:latin typeface="Franklin Gothic Book" panose="020B0503020102020204" pitchFamily="34" charset="0"/>
              <a:cs typeface="Calibri Light" panose="020F0302020204030204" pitchFamily="34" charset="0"/>
            </a:endParaRPr>
          </a:p>
        </p:txBody>
      </p:sp>
      <p:sp>
        <p:nvSpPr>
          <p:cNvPr id="11" name="16 CuadroTexto"/>
          <p:cNvSpPr txBox="1"/>
          <p:nvPr/>
        </p:nvSpPr>
        <p:spPr>
          <a:xfrm>
            <a:off x="2481236" y="1747128"/>
            <a:ext cx="2568352" cy="307777"/>
          </a:xfrm>
          <a:prstGeom prst="rect">
            <a:avLst/>
          </a:prstGeom>
          <a:noFill/>
        </p:spPr>
        <p:txBody>
          <a:bodyPr wrap="square" rtlCol="0">
            <a:spAutoFit/>
          </a:bodyPr>
          <a:lstStyle/>
          <a:p>
            <a:r>
              <a:rPr lang="es-ES" sz="1400" b="1" dirty="0" smtClean="0">
                <a:solidFill>
                  <a:srgbClr val="C17963"/>
                </a:solidFill>
                <a:latin typeface="Franklin Gothic Book" panose="020B0503020102020204" pitchFamily="34" charset="0"/>
                <a:cs typeface="Calibri Light" panose="020F0302020204030204" pitchFamily="34" charset="0"/>
              </a:rPr>
              <a:t>          Concentrate 25-30% Cu</a:t>
            </a:r>
            <a:endParaRPr lang="es-ES" sz="1400" b="1" dirty="0">
              <a:solidFill>
                <a:srgbClr val="C17963"/>
              </a:solidFill>
              <a:latin typeface="Franklin Gothic Book" panose="020B0503020102020204" pitchFamily="34" charset="0"/>
              <a:cs typeface="Calibri Light" panose="020F0302020204030204" pitchFamily="34" charset="0"/>
            </a:endParaRPr>
          </a:p>
        </p:txBody>
      </p:sp>
      <p:sp>
        <p:nvSpPr>
          <p:cNvPr id="12" name="17 CuadroTexto"/>
          <p:cNvSpPr txBox="1"/>
          <p:nvPr/>
        </p:nvSpPr>
        <p:spPr>
          <a:xfrm>
            <a:off x="2908726" y="2822350"/>
            <a:ext cx="1717725" cy="307777"/>
          </a:xfrm>
          <a:prstGeom prst="rect">
            <a:avLst/>
          </a:prstGeom>
          <a:noFill/>
        </p:spPr>
        <p:txBody>
          <a:bodyPr wrap="square" rtlCol="0">
            <a:spAutoFit/>
          </a:bodyPr>
          <a:lstStyle>
            <a:defPPr>
              <a:defRPr lang="en-US"/>
            </a:defPPr>
            <a:lvl1pPr>
              <a:defRPr sz="1400" b="1">
                <a:solidFill>
                  <a:srgbClr val="C17963"/>
                </a:solidFill>
                <a:latin typeface="Franklin Gothic Book" panose="020B0503020102020204" pitchFamily="34" charset="0"/>
                <a:cs typeface="Calibri Light" panose="020F0302020204030204" pitchFamily="34" charset="0"/>
              </a:defRPr>
            </a:lvl1pPr>
          </a:lstStyle>
          <a:p>
            <a:r>
              <a:rPr lang="es-ES" dirty="0"/>
              <a:t>    </a:t>
            </a:r>
            <a:r>
              <a:rPr lang="es-ES" dirty="0" smtClean="0"/>
              <a:t>Matte 65% </a:t>
            </a:r>
            <a:r>
              <a:rPr lang="es-ES" dirty="0"/>
              <a:t>Cu</a:t>
            </a:r>
          </a:p>
        </p:txBody>
      </p:sp>
      <p:sp>
        <p:nvSpPr>
          <p:cNvPr id="13" name="18 CuadroTexto"/>
          <p:cNvSpPr txBox="1"/>
          <p:nvPr/>
        </p:nvSpPr>
        <p:spPr>
          <a:xfrm>
            <a:off x="2996936" y="3823473"/>
            <a:ext cx="1552449" cy="307777"/>
          </a:xfrm>
          <a:prstGeom prst="rect">
            <a:avLst/>
          </a:prstGeom>
          <a:noFill/>
        </p:spPr>
        <p:txBody>
          <a:bodyPr wrap="square" rtlCol="0">
            <a:spAutoFit/>
          </a:bodyPr>
          <a:lstStyle>
            <a:defPPr>
              <a:defRPr lang="en-US"/>
            </a:defPPr>
            <a:lvl1pPr>
              <a:defRPr sz="1400" b="1">
                <a:solidFill>
                  <a:srgbClr val="C17963"/>
                </a:solidFill>
                <a:latin typeface="Franklin Gothic Book" panose="020B0503020102020204" pitchFamily="34" charset="0"/>
                <a:cs typeface="Calibri Light" panose="020F0302020204030204" pitchFamily="34" charset="0"/>
              </a:defRPr>
            </a:lvl1pPr>
          </a:lstStyle>
          <a:p>
            <a:r>
              <a:rPr lang="es-ES" dirty="0"/>
              <a:t>    </a:t>
            </a:r>
            <a:r>
              <a:rPr lang="es-ES" dirty="0" smtClean="0"/>
              <a:t>Blister </a:t>
            </a:r>
            <a:r>
              <a:rPr lang="es-ES" dirty="0"/>
              <a:t>99% Cu</a:t>
            </a:r>
          </a:p>
        </p:txBody>
      </p:sp>
      <p:sp>
        <p:nvSpPr>
          <p:cNvPr id="14" name="19 CuadroTexto"/>
          <p:cNvSpPr txBox="1"/>
          <p:nvPr/>
        </p:nvSpPr>
        <p:spPr>
          <a:xfrm>
            <a:off x="2946045" y="4780345"/>
            <a:ext cx="1662757" cy="307777"/>
          </a:xfrm>
          <a:prstGeom prst="rect">
            <a:avLst/>
          </a:prstGeom>
          <a:noFill/>
        </p:spPr>
        <p:txBody>
          <a:bodyPr wrap="square" rtlCol="0">
            <a:spAutoFit/>
          </a:bodyPr>
          <a:lstStyle>
            <a:defPPr>
              <a:defRPr lang="en-US"/>
            </a:defPPr>
            <a:lvl1pPr>
              <a:defRPr sz="1400" b="1">
                <a:solidFill>
                  <a:srgbClr val="C17963"/>
                </a:solidFill>
                <a:latin typeface="Franklin Gothic Book" panose="020B0503020102020204" pitchFamily="34" charset="0"/>
                <a:cs typeface="Calibri Light" panose="020F0302020204030204" pitchFamily="34" charset="0"/>
              </a:defRPr>
            </a:lvl1pPr>
          </a:lstStyle>
          <a:p>
            <a:r>
              <a:rPr lang="es-ES" dirty="0"/>
              <a:t>    </a:t>
            </a:r>
            <a:r>
              <a:rPr lang="es-ES" dirty="0" smtClean="0"/>
              <a:t>Anode </a:t>
            </a:r>
            <a:r>
              <a:rPr lang="es-ES" dirty="0"/>
              <a:t>99.5% Cu</a:t>
            </a:r>
          </a:p>
        </p:txBody>
      </p:sp>
      <p:cxnSp>
        <p:nvCxnSpPr>
          <p:cNvPr id="20" name="35 Conector recto de flecha"/>
          <p:cNvCxnSpPr/>
          <p:nvPr/>
        </p:nvCxnSpPr>
        <p:spPr>
          <a:xfrm flipH="1">
            <a:off x="3765413" y="3062532"/>
            <a:ext cx="1" cy="195402"/>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1" name="36 Conector recto de flecha"/>
          <p:cNvCxnSpPr/>
          <p:nvPr/>
        </p:nvCxnSpPr>
        <p:spPr>
          <a:xfrm flipH="1">
            <a:off x="3765413" y="3681087"/>
            <a:ext cx="1" cy="195402"/>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2" name="37 Conector recto de flecha"/>
          <p:cNvCxnSpPr/>
          <p:nvPr/>
        </p:nvCxnSpPr>
        <p:spPr>
          <a:xfrm flipH="1">
            <a:off x="3765413" y="4080874"/>
            <a:ext cx="1" cy="195402"/>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3" name="40 Conector recto de flecha"/>
          <p:cNvCxnSpPr>
            <a:stCxn id="10" idx="3"/>
          </p:cNvCxnSpPr>
          <p:nvPr/>
        </p:nvCxnSpPr>
        <p:spPr>
          <a:xfrm>
            <a:off x="4730722" y="5464726"/>
            <a:ext cx="562847" cy="0"/>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sp>
        <p:nvSpPr>
          <p:cNvPr id="25" name="47 Rectángulo redondeado"/>
          <p:cNvSpPr/>
          <p:nvPr/>
        </p:nvSpPr>
        <p:spPr>
          <a:xfrm>
            <a:off x="1365122" y="2641471"/>
            <a:ext cx="1434981" cy="543031"/>
          </a:xfrm>
          <a:prstGeom prst="roundRect">
            <a:avLst/>
          </a:prstGeom>
          <a:solidFill>
            <a:schemeClr val="tx1">
              <a:lumMod val="50000"/>
              <a:lumOff val="50000"/>
              <a:alpha val="76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bg1"/>
                </a:solidFill>
                <a:latin typeface="Franklin Gothic Book" panose="020B0503020102020204" pitchFamily="34" charset="0"/>
                <a:cs typeface="Calibri Light" panose="020F0302020204030204" pitchFamily="34" charset="0"/>
              </a:rPr>
              <a:t>Slag</a:t>
            </a:r>
            <a:endParaRPr lang="es-ES" sz="1600" b="1" dirty="0">
              <a:solidFill>
                <a:schemeClr val="bg1"/>
              </a:solidFill>
              <a:latin typeface="Franklin Gothic Book" panose="020B0503020102020204" pitchFamily="34" charset="0"/>
              <a:cs typeface="Calibri Light" panose="020F0302020204030204" pitchFamily="34" charset="0"/>
            </a:endParaRPr>
          </a:p>
        </p:txBody>
      </p:sp>
      <p:cxnSp>
        <p:nvCxnSpPr>
          <p:cNvPr id="26" name="7 Conector angular"/>
          <p:cNvCxnSpPr>
            <a:stCxn id="7" idx="1"/>
            <a:endCxn id="25" idx="0"/>
          </p:cNvCxnSpPr>
          <p:nvPr/>
        </p:nvCxnSpPr>
        <p:spPr>
          <a:xfrm rot="10800000" flipV="1">
            <a:off x="2082613" y="2424750"/>
            <a:ext cx="1065062" cy="216721"/>
          </a:xfrm>
          <a:prstGeom prst="bentConnector2">
            <a:avLst/>
          </a:prstGeom>
          <a:ln w="31750">
            <a:solidFill>
              <a:schemeClr val="tx1">
                <a:lumMod val="50000"/>
                <a:lumOff val="50000"/>
              </a:schemeClr>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7" name="9 Conector angular"/>
          <p:cNvCxnSpPr>
            <a:stCxn id="8" idx="1"/>
            <a:endCxn id="25" idx="2"/>
          </p:cNvCxnSpPr>
          <p:nvPr/>
        </p:nvCxnSpPr>
        <p:spPr>
          <a:xfrm rot="10800000">
            <a:off x="2082612" y="3184500"/>
            <a:ext cx="777164" cy="286248"/>
          </a:xfrm>
          <a:prstGeom prst="bentConnector2">
            <a:avLst/>
          </a:prstGeom>
          <a:ln w="31750">
            <a:solidFill>
              <a:schemeClr val="tx1">
                <a:lumMod val="50000"/>
                <a:lumOff val="50000"/>
              </a:schemeClr>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sp>
        <p:nvSpPr>
          <p:cNvPr id="28" name="49 Rectángulo redondeado"/>
          <p:cNvSpPr/>
          <p:nvPr/>
        </p:nvSpPr>
        <p:spPr>
          <a:xfrm>
            <a:off x="4935971" y="2617202"/>
            <a:ext cx="1434981" cy="543031"/>
          </a:xfrm>
          <a:prstGeom prst="roundRect">
            <a:avLst/>
          </a:prstGeom>
          <a:solidFill>
            <a:srgbClr val="ECCE98">
              <a:alpha val="19000"/>
            </a:srgbClr>
          </a:solidFill>
          <a:ln w="25400">
            <a:solidFill>
              <a:srgbClr val="ECCE98"/>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s-ES" sz="1600" b="1" dirty="0" smtClean="0">
                <a:solidFill>
                  <a:srgbClr val="AC8B00"/>
                </a:solidFill>
                <a:latin typeface="Franklin Gothic Book" panose="020B0503020102020204" pitchFamily="34" charset="0"/>
                <a:cs typeface="Calibri Light" panose="020F0302020204030204" pitchFamily="34" charset="0"/>
              </a:rPr>
              <a:t>Acid Plants</a:t>
            </a:r>
            <a:endParaRPr lang="es-ES" sz="1600" b="1" dirty="0">
              <a:solidFill>
                <a:srgbClr val="AC8B00"/>
              </a:solidFill>
              <a:latin typeface="Franklin Gothic Book" panose="020B0503020102020204" pitchFamily="34" charset="0"/>
              <a:cs typeface="Calibri Light" panose="020F0302020204030204" pitchFamily="34" charset="0"/>
            </a:endParaRPr>
          </a:p>
        </p:txBody>
      </p:sp>
      <p:cxnSp>
        <p:nvCxnSpPr>
          <p:cNvPr id="29" name="29 Conector angular"/>
          <p:cNvCxnSpPr>
            <a:stCxn id="7" idx="3"/>
            <a:endCxn id="28" idx="0"/>
          </p:cNvCxnSpPr>
          <p:nvPr/>
        </p:nvCxnSpPr>
        <p:spPr>
          <a:xfrm>
            <a:off x="4383150" y="2424750"/>
            <a:ext cx="1270311" cy="192453"/>
          </a:xfrm>
          <a:prstGeom prst="bentConnector2">
            <a:avLst/>
          </a:prstGeom>
          <a:ln w="31750">
            <a:solidFill>
              <a:srgbClr val="ECCE98"/>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30" name="51 Conector angular"/>
          <p:cNvCxnSpPr>
            <a:stCxn id="8" idx="3"/>
            <a:endCxn id="28" idx="2"/>
          </p:cNvCxnSpPr>
          <p:nvPr/>
        </p:nvCxnSpPr>
        <p:spPr>
          <a:xfrm flipV="1">
            <a:off x="4671049" y="3160233"/>
            <a:ext cx="982412" cy="310516"/>
          </a:xfrm>
          <a:prstGeom prst="bentConnector2">
            <a:avLst/>
          </a:prstGeom>
          <a:ln w="31750">
            <a:solidFill>
              <a:srgbClr val="ECCE98"/>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sp>
        <p:nvSpPr>
          <p:cNvPr id="31" name="52 CuadroTexto"/>
          <p:cNvSpPr txBox="1"/>
          <p:nvPr/>
        </p:nvSpPr>
        <p:spPr>
          <a:xfrm>
            <a:off x="2117921" y="2046723"/>
            <a:ext cx="854744" cy="355729"/>
          </a:xfrm>
          <a:prstGeom prst="rect">
            <a:avLst/>
          </a:prstGeom>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ctr">
              <a:defRPr>
                <a:solidFill>
                  <a:schemeClr val="tx1">
                    <a:lumMod val="75000"/>
                    <a:lumOff val="2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r>
              <a:rPr lang="es-ES" b="1" dirty="0">
                <a:solidFill>
                  <a:schemeClr val="tx1">
                    <a:lumMod val="50000"/>
                    <a:lumOff val="50000"/>
                  </a:schemeClr>
                </a:solidFill>
                <a:latin typeface="Franklin Gothic Book" panose="020B0503020102020204" pitchFamily="34" charset="0"/>
                <a:cs typeface="Calibri Light" panose="020F0302020204030204" pitchFamily="34" charset="0"/>
              </a:rPr>
              <a:t>Fe</a:t>
            </a:r>
          </a:p>
        </p:txBody>
      </p:sp>
      <p:sp>
        <p:nvSpPr>
          <p:cNvPr id="32" name="53 CuadroTexto"/>
          <p:cNvSpPr txBox="1"/>
          <p:nvPr/>
        </p:nvSpPr>
        <p:spPr>
          <a:xfrm>
            <a:off x="4487055" y="2079175"/>
            <a:ext cx="854744" cy="355729"/>
          </a:xfrm>
          <a:prstGeom prst="rect">
            <a:avLst/>
          </a:prstGeom>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ctr">
              <a:defRPr>
                <a:solidFill>
                  <a:schemeClr val="tx1">
                    <a:lumMod val="75000"/>
                    <a:lumOff val="2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r>
              <a:rPr lang="es-ES" b="1" dirty="0" smtClean="0">
                <a:solidFill>
                  <a:srgbClr val="CC9900"/>
                </a:solidFill>
                <a:latin typeface="Franklin Gothic Book" panose="020B0503020102020204" pitchFamily="34" charset="0"/>
                <a:cs typeface="Calibri Light" panose="020F0302020204030204" pitchFamily="34" charset="0"/>
              </a:rPr>
              <a:t>S</a:t>
            </a:r>
            <a:endParaRPr lang="es-ES" b="1" dirty="0">
              <a:solidFill>
                <a:srgbClr val="CC9900"/>
              </a:solidFill>
              <a:latin typeface="Franklin Gothic Book" panose="020B0503020102020204" pitchFamily="34" charset="0"/>
              <a:cs typeface="Calibri Light" panose="020F0302020204030204" pitchFamily="34" charset="0"/>
            </a:endParaRPr>
          </a:p>
        </p:txBody>
      </p:sp>
      <p:cxnSp>
        <p:nvCxnSpPr>
          <p:cNvPr id="36" name="43 Conector recto de flecha"/>
          <p:cNvCxnSpPr>
            <a:stCxn id="10" idx="1"/>
          </p:cNvCxnSpPr>
          <p:nvPr/>
        </p:nvCxnSpPr>
        <p:spPr>
          <a:xfrm flipH="1">
            <a:off x="2615144" y="5464726"/>
            <a:ext cx="184959" cy="0"/>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sp>
        <p:nvSpPr>
          <p:cNvPr id="39" name="50 CuadroTexto"/>
          <p:cNvSpPr txBox="1"/>
          <p:nvPr/>
        </p:nvSpPr>
        <p:spPr>
          <a:xfrm>
            <a:off x="1291744" y="4871304"/>
            <a:ext cx="1308506" cy="355729"/>
          </a:xfrm>
          <a:prstGeom prst="rect">
            <a:avLst/>
          </a:prstGeom>
          <a:ln w="25400">
            <a:noFill/>
            <a:tailEnd type="arrow"/>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ctr">
              <a:defRPr>
                <a:solidFill>
                  <a:schemeClr val="tx1">
                    <a:lumMod val="75000"/>
                    <a:lumOff val="2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r>
              <a:rPr lang="es-ES" sz="1400" b="1" dirty="0" smtClean="0">
                <a:solidFill>
                  <a:srgbClr val="9C543E"/>
                </a:solidFill>
                <a:latin typeface="Franklin Gothic Book" panose="020B0503020102020204" pitchFamily="34" charset="0"/>
                <a:cs typeface="Calibri Light" panose="020F0302020204030204" pitchFamily="34" charset="0"/>
              </a:rPr>
              <a:t>Au, Ag</a:t>
            </a:r>
            <a:endParaRPr lang="es-ES" sz="1400" b="1" dirty="0">
              <a:solidFill>
                <a:srgbClr val="9C543E"/>
              </a:solidFill>
              <a:latin typeface="Franklin Gothic Book" panose="020B0503020102020204" pitchFamily="34" charset="0"/>
              <a:cs typeface="Calibri Light" panose="020F0302020204030204" pitchFamily="34" charset="0"/>
            </a:endParaRPr>
          </a:p>
        </p:txBody>
      </p:sp>
      <p:sp>
        <p:nvSpPr>
          <p:cNvPr id="40" name="56 Rectángulo redondeado"/>
          <p:cNvSpPr/>
          <p:nvPr/>
        </p:nvSpPr>
        <p:spPr>
          <a:xfrm>
            <a:off x="1231202" y="5197381"/>
            <a:ext cx="1383941" cy="543031"/>
          </a:xfrm>
          <a:prstGeom prst="roundRect">
            <a:avLst/>
          </a:prstGeom>
          <a:solidFill>
            <a:srgbClr val="C179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b="1" dirty="0" smtClean="0">
                <a:solidFill>
                  <a:schemeClr val="bg1"/>
                </a:solidFill>
                <a:latin typeface="Franklin Gothic Book" panose="020B0503020102020204" pitchFamily="34" charset="0"/>
                <a:cs typeface="Calibri Light" panose="020F0302020204030204" pitchFamily="34" charset="0"/>
              </a:rPr>
              <a:t>Anode slimes</a:t>
            </a:r>
            <a:endParaRPr lang="es-ES" sz="1600" b="1" dirty="0">
              <a:solidFill>
                <a:schemeClr val="bg1"/>
              </a:solidFill>
              <a:latin typeface="Franklin Gothic Book" panose="020B0503020102020204" pitchFamily="34" charset="0"/>
              <a:cs typeface="Calibri Light" panose="020F0302020204030204" pitchFamily="34" charset="0"/>
            </a:endParaRPr>
          </a:p>
        </p:txBody>
      </p:sp>
      <p:sp>
        <p:nvSpPr>
          <p:cNvPr id="41" name="55 Rectángulo redondeado"/>
          <p:cNvSpPr/>
          <p:nvPr/>
        </p:nvSpPr>
        <p:spPr>
          <a:xfrm>
            <a:off x="5083003" y="1164134"/>
            <a:ext cx="2397458" cy="393044"/>
          </a:xfrm>
          <a:prstGeom prst="roundRect">
            <a:avLst/>
          </a:prstGeom>
          <a:solidFill>
            <a:srgbClr val="DCB4A8">
              <a:alpha val="34000"/>
            </a:srgbClr>
          </a:solidFill>
          <a:ln>
            <a:solidFill>
              <a:srgbClr val="9C5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rgbClr val="9C543E"/>
                </a:solidFill>
                <a:latin typeface="Franklin Gothic Book" panose="020B0503020102020204" pitchFamily="34" charset="0"/>
                <a:cs typeface="Calibri Light" panose="020F0302020204030204" pitchFamily="34" charset="0"/>
              </a:rPr>
              <a:t>Ore </a:t>
            </a:r>
            <a:r>
              <a:rPr lang="es-ES" sz="1600" b="1" dirty="0">
                <a:solidFill>
                  <a:srgbClr val="9C543E"/>
                </a:solidFill>
                <a:latin typeface="Franklin Gothic Book" panose="020B0503020102020204" pitchFamily="34" charset="0"/>
                <a:cs typeface="Calibri Light" panose="020F0302020204030204" pitchFamily="34" charset="0"/>
              </a:rPr>
              <a:t>0.5-2% Cu</a:t>
            </a:r>
          </a:p>
        </p:txBody>
      </p:sp>
      <p:cxnSp>
        <p:nvCxnSpPr>
          <p:cNvPr id="43" name="Conector recto de flecha 42"/>
          <p:cNvCxnSpPr/>
          <p:nvPr/>
        </p:nvCxnSpPr>
        <p:spPr>
          <a:xfrm flipH="1">
            <a:off x="4474049" y="1372151"/>
            <a:ext cx="461922" cy="0"/>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48" name="37 Conector recto de flecha"/>
          <p:cNvCxnSpPr/>
          <p:nvPr/>
        </p:nvCxnSpPr>
        <p:spPr>
          <a:xfrm flipH="1">
            <a:off x="3758858" y="4663363"/>
            <a:ext cx="1" cy="195402"/>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49" name="37 Conector recto de flecha"/>
          <p:cNvCxnSpPr/>
          <p:nvPr/>
        </p:nvCxnSpPr>
        <p:spPr>
          <a:xfrm flipH="1">
            <a:off x="3758857" y="5040530"/>
            <a:ext cx="1" cy="195402"/>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50" name="37 Conector recto de flecha"/>
          <p:cNvCxnSpPr/>
          <p:nvPr/>
        </p:nvCxnSpPr>
        <p:spPr>
          <a:xfrm flipH="1">
            <a:off x="3758857" y="2666158"/>
            <a:ext cx="1" cy="195402"/>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51" name="37 Conector recto de flecha"/>
          <p:cNvCxnSpPr/>
          <p:nvPr/>
        </p:nvCxnSpPr>
        <p:spPr>
          <a:xfrm flipH="1">
            <a:off x="3758857" y="1628643"/>
            <a:ext cx="1" cy="195402"/>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52" name="37 Conector recto de flecha"/>
          <p:cNvCxnSpPr/>
          <p:nvPr/>
        </p:nvCxnSpPr>
        <p:spPr>
          <a:xfrm flipH="1">
            <a:off x="3758857" y="1995048"/>
            <a:ext cx="1" cy="195402"/>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sp>
        <p:nvSpPr>
          <p:cNvPr id="57" name="Título 2"/>
          <p:cNvSpPr txBox="1">
            <a:spLocks/>
          </p:cNvSpPr>
          <p:nvPr/>
        </p:nvSpPr>
        <p:spPr>
          <a:xfrm>
            <a:off x="467650" y="446998"/>
            <a:ext cx="7202078" cy="498401"/>
          </a:xfrm>
          <a:prstGeom prst="rect">
            <a:avLst/>
          </a:prstGeom>
        </p:spPr>
        <p:txBody>
          <a:bodyPr/>
          <a:lstStyle>
            <a:lvl1pPr algn="l" rtl="0" eaLnBrk="1" fontAlgn="base" hangingPunct="1">
              <a:lnSpc>
                <a:spcPts val="2600"/>
              </a:lnSpc>
              <a:spcBef>
                <a:spcPct val="0"/>
              </a:spcBef>
              <a:spcAft>
                <a:spcPct val="0"/>
              </a:spcAft>
              <a:defRPr lang="en-US" sz="2800" b="1" i="0" kern="1200" dirty="0" smtClean="0">
                <a:solidFill>
                  <a:srgbClr val="A85B41"/>
                </a:solidFill>
                <a:effectLst/>
                <a:latin typeface="Franklin Gothic Medium" panose="020B0603020102020204" pitchFamily="34" charset="0"/>
                <a:ea typeface="+mj-ea"/>
                <a:cs typeface="+mj-cs"/>
              </a:defRPr>
            </a:lvl1pPr>
            <a:lvl2pPr algn="ctr" rtl="0" eaLnBrk="1" fontAlgn="base" hangingPunct="1">
              <a:spcBef>
                <a:spcPct val="0"/>
              </a:spcBef>
              <a:spcAft>
                <a:spcPct val="0"/>
              </a:spcAft>
              <a:defRPr sz="3200" b="1" i="1">
                <a:solidFill>
                  <a:schemeClr val="bg1"/>
                </a:solidFill>
                <a:latin typeface="Tahoma" pitchFamily="34" charset="0"/>
              </a:defRPr>
            </a:lvl2pPr>
            <a:lvl3pPr algn="ctr" rtl="0" eaLnBrk="1" fontAlgn="base" hangingPunct="1">
              <a:spcBef>
                <a:spcPct val="0"/>
              </a:spcBef>
              <a:spcAft>
                <a:spcPct val="0"/>
              </a:spcAft>
              <a:defRPr sz="3200" b="1" i="1">
                <a:solidFill>
                  <a:schemeClr val="bg1"/>
                </a:solidFill>
                <a:latin typeface="Tahoma" pitchFamily="34" charset="0"/>
              </a:defRPr>
            </a:lvl3pPr>
            <a:lvl4pPr algn="ctr" rtl="0" eaLnBrk="1" fontAlgn="base" hangingPunct="1">
              <a:spcBef>
                <a:spcPct val="0"/>
              </a:spcBef>
              <a:spcAft>
                <a:spcPct val="0"/>
              </a:spcAft>
              <a:defRPr sz="3200" b="1" i="1">
                <a:solidFill>
                  <a:schemeClr val="bg1"/>
                </a:solidFill>
                <a:latin typeface="Tahoma" pitchFamily="34" charset="0"/>
              </a:defRPr>
            </a:lvl4pPr>
            <a:lvl5pPr algn="ctr" rtl="0" eaLnBrk="1" fontAlgn="base" hangingPunct="1">
              <a:spcBef>
                <a:spcPct val="0"/>
              </a:spcBef>
              <a:spcAft>
                <a:spcPct val="0"/>
              </a:spcAft>
              <a:defRPr sz="3200" b="1" i="1">
                <a:solidFill>
                  <a:schemeClr val="bg1"/>
                </a:solidFill>
                <a:latin typeface="Tahoma" pitchFamily="34" charset="0"/>
              </a:defRPr>
            </a:lvl5pPr>
            <a:lvl6pPr marL="457200" algn="ctr" rtl="0" eaLnBrk="1" fontAlgn="base" hangingPunct="1">
              <a:spcBef>
                <a:spcPct val="0"/>
              </a:spcBef>
              <a:spcAft>
                <a:spcPct val="0"/>
              </a:spcAft>
              <a:defRPr sz="3200" b="1" i="1">
                <a:solidFill>
                  <a:schemeClr val="bg1"/>
                </a:solidFill>
                <a:latin typeface="Tahoma" pitchFamily="34" charset="0"/>
              </a:defRPr>
            </a:lvl6pPr>
            <a:lvl7pPr marL="914400" algn="ctr" rtl="0" eaLnBrk="1" fontAlgn="base" hangingPunct="1">
              <a:spcBef>
                <a:spcPct val="0"/>
              </a:spcBef>
              <a:spcAft>
                <a:spcPct val="0"/>
              </a:spcAft>
              <a:defRPr sz="3200" b="1" i="1">
                <a:solidFill>
                  <a:schemeClr val="bg1"/>
                </a:solidFill>
                <a:latin typeface="Tahoma" pitchFamily="34" charset="0"/>
              </a:defRPr>
            </a:lvl7pPr>
            <a:lvl8pPr marL="1371600" algn="ctr" rtl="0" eaLnBrk="1" fontAlgn="base" hangingPunct="1">
              <a:spcBef>
                <a:spcPct val="0"/>
              </a:spcBef>
              <a:spcAft>
                <a:spcPct val="0"/>
              </a:spcAft>
              <a:defRPr sz="3200" b="1" i="1">
                <a:solidFill>
                  <a:schemeClr val="bg1"/>
                </a:solidFill>
                <a:latin typeface="Tahoma" pitchFamily="34" charset="0"/>
              </a:defRPr>
            </a:lvl8pPr>
            <a:lvl9pPr marL="1828800" algn="ctr" rtl="0" eaLnBrk="1" fontAlgn="base" hangingPunct="1">
              <a:spcBef>
                <a:spcPct val="0"/>
              </a:spcBef>
              <a:spcAft>
                <a:spcPct val="0"/>
              </a:spcAft>
              <a:defRPr sz="3200" b="1" i="1">
                <a:solidFill>
                  <a:schemeClr val="bg1"/>
                </a:solidFill>
                <a:latin typeface="Tahoma" pitchFamily="34" charset="0"/>
              </a:defRPr>
            </a:lvl9pPr>
          </a:lstStyle>
          <a:p>
            <a:r>
              <a:rPr lang="es-ES" dirty="0">
                <a:latin typeface="Arial" panose="020B0604020202020204" pitchFamily="34" charset="0"/>
                <a:cs typeface="Arial" panose="020B0604020202020204" pitchFamily="34" charset="0"/>
              </a:rPr>
              <a:t>The Process</a:t>
            </a:r>
            <a:endParaRPr lang="en-US"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5"/>
          <a:stretch>
            <a:fillRect/>
          </a:stretch>
        </p:blipFill>
        <p:spPr>
          <a:xfrm>
            <a:off x="5777785" y="1619293"/>
            <a:ext cx="2282458" cy="571157"/>
          </a:xfrm>
          <a:prstGeom prst="rect">
            <a:avLst/>
          </a:prstGeom>
        </p:spPr>
      </p:pic>
      <p:cxnSp>
        <p:nvCxnSpPr>
          <p:cNvPr id="44" name="40 Conector recto de flecha"/>
          <p:cNvCxnSpPr/>
          <p:nvPr/>
        </p:nvCxnSpPr>
        <p:spPr>
          <a:xfrm flipH="1">
            <a:off x="901910" y="2942789"/>
            <a:ext cx="389834" cy="0"/>
          </a:xfrm>
          <a:prstGeom prst="straightConnector1">
            <a:avLst/>
          </a:prstGeom>
          <a:ln w="31750">
            <a:solidFill>
              <a:srgbClr val="9C543E"/>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sp>
        <p:nvSpPr>
          <p:cNvPr id="45" name="19 CuadroTexto"/>
          <p:cNvSpPr txBox="1"/>
          <p:nvPr/>
        </p:nvSpPr>
        <p:spPr>
          <a:xfrm>
            <a:off x="192616" y="2646758"/>
            <a:ext cx="1662757" cy="523220"/>
          </a:xfrm>
          <a:prstGeom prst="rect">
            <a:avLst/>
          </a:prstGeom>
          <a:noFill/>
        </p:spPr>
        <p:txBody>
          <a:bodyPr wrap="square" rtlCol="0">
            <a:spAutoFit/>
          </a:bodyPr>
          <a:lstStyle>
            <a:defPPr>
              <a:defRPr lang="en-US"/>
            </a:defPPr>
            <a:lvl1pPr>
              <a:defRPr sz="1400" b="1">
                <a:solidFill>
                  <a:srgbClr val="C17963"/>
                </a:solidFill>
                <a:latin typeface="Franklin Gothic Book" panose="020B0503020102020204" pitchFamily="34" charset="0"/>
                <a:cs typeface="Calibri Light" panose="020F0302020204030204" pitchFamily="34" charset="0"/>
              </a:defRPr>
            </a:lvl1pPr>
          </a:lstStyle>
          <a:p>
            <a:r>
              <a:rPr lang="es-ES" dirty="0" smtClean="0">
                <a:solidFill>
                  <a:schemeClr val="tx2"/>
                </a:solidFill>
              </a:rPr>
              <a:t>Ferric </a:t>
            </a:r>
          </a:p>
          <a:p>
            <a:r>
              <a:rPr lang="es-ES" dirty="0">
                <a:solidFill>
                  <a:schemeClr val="tx2"/>
                </a:solidFill>
              </a:rPr>
              <a:t>S</a:t>
            </a:r>
            <a:r>
              <a:rPr lang="es-ES" dirty="0" smtClean="0">
                <a:solidFill>
                  <a:schemeClr val="tx2"/>
                </a:solidFill>
              </a:rPr>
              <a:t>ilicate</a:t>
            </a:r>
            <a:endParaRPr lang="es-ES" dirty="0">
              <a:solidFill>
                <a:schemeClr val="tx2"/>
              </a:solidFill>
            </a:endParaRPr>
          </a:p>
        </p:txBody>
      </p:sp>
      <p:sp>
        <p:nvSpPr>
          <p:cNvPr id="46" name="19 CuadroTexto"/>
          <p:cNvSpPr txBox="1"/>
          <p:nvPr/>
        </p:nvSpPr>
        <p:spPr>
          <a:xfrm>
            <a:off x="6852190" y="2657000"/>
            <a:ext cx="1662757" cy="523220"/>
          </a:xfrm>
          <a:prstGeom prst="rect">
            <a:avLst/>
          </a:prstGeom>
          <a:noFill/>
        </p:spPr>
        <p:txBody>
          <a:bodyPr wrap="square" rtlCol="0">
            <a:spAutoFit/>
          </a:bodyPr>
          <a:lstStyle>
            <a:defPPr>
              <a:defRPr lang="en-US"/>
            </a:defPPr>
            <a:lvl1pPr>
              <a:defRPr sz="1400" b="1">
                <a:solidFill>
                  <a:srgbClr val="C17963"/>
                </a:solidFill>
                <a:latin typeface="Franklin Gothic Book" panose="020B0503020102020204" pitchFamily="34" charset="0"/>
                <a:cs typeface="Calibri Light" panose="020F0302020204030204" pitchFamily="34" charset="0"/>
              </a:defRPr>
            </a:lvl1pPr>
          </a:lstStyle>
          <a:p>
            <a:r>
              <a:rPr lang="es-ES" dirty="0" smtClean="0">
                <a:solidFill>
                  <a:srgbClr val="002060"/>
                </a:solidFill>
              </a:rPr>
              <a:t>Sulfuric acid</a:t>
            </a:r>
          </a:p>
          <a:p>
            <a:r>
              <a:rPr lang="es-ES" dirty="0" smtClean="0">
                <a:solidFill>
                  <a:srgbClr val="002060"/>
                </a:solidFill>
              </a:rPr>
              <a:t> (98%)</a:t>
            </a:r>
            <a:endParaRPr lang="es-ES" dirty="0">
              <a:solidFill>
                <a:srgbClr val="002060"/>
              </a:solidFill>
            </a:endParaRPr>
          </a:p>
        </p:txBody>
      </p:sp>
      <p:cxnSp>
        <p:nvCxnSpPr>
          <p:cNvPr id="47" name="40 Conector recto de flecha"/>
          <p:cNvCxnSpPr/>
          <p:nvPr/>
        </p:nvCxnSpPr>
        <p:spPr>
          <a:xfrm>
            <a:off x="6356167" y="2872543"/>
            <a:ext cx="562847" cy="0"/>
          </a:xfrm>
          <a:prstGeom prst="straightConnector1">
            <a:avLst/>
          </a:prstGeom>
          <a:ln w="31750">
            <a:solidFill>
              <a:srgbClr val="002060"/>
            </a:solidFill>
            <a:prstDash val="sysDash"/>
            <a:round/>
            <a:headEnd type="none"/>
            <a:tailEnd type="stealth"/>
          </a:ln>
        </p:spPr>
        <p:style>
          <a:lnRef idx="1">
            <a:schemeClr val="accent1"/>
          </a:lnRef>
          <a:fillRef idx="0">
            <a:schemeClr val="accent1"/>
          </a:fillRef>
          <a:effectRef idx="0">
            <a:schemeClr val="accent1"/>
          </a:effectRef>
          <a:fontRef idx="minor">
            <a:schemeClr val="tx1"/>
          </a:fontRef>
        </p:style>
      </p:cxnSp>
      <p:sp>
        <p:nvSpPr>
          <p:cNvPr id="3" name="Marcador de número de diapositiva 2"/>
          <p:cNvSpPr>
            <a:spLocks noGrp="1"/>
          </p:cNvSpPr>
          <p:nvPr>
            <p:ph type="sldNum" sz="quarter" idx="4"/>
          </p:nvPr>
        </p:nvSpPr>
        <p:spPr/>
        <p:txBody>
          <a:bodyPr/>
          <a:lstStyle/>
          <a:p>
            <a:pPr>
              <a:defRPr/>
            </a:pPr>
            <a:fld id="{0966DC23-5D75-4E55-94E0-8AC9A57DBD08}" type="slidenum">
              <a:rPr lang="en-US" smtClean="0"/>
              <a:pPr>
                <a:defRPr/>
              </a:pPr>
              <a:t>8</a:t>
            </a:fld>
            <a:endParaRPr lang="en-US" dirty="0"/>
          </a:p>
        </p:txBody>
      </p:sp>
      <p:sp>
        <p:nvSpPr>
          <p:cNvPr id="53" name="19 CuadroTexto"/>
          <p:cNvSpPr txBox="1"/>
          <p:nvPr/>
        </p:nvSpPr>
        <p:spPr>
          <a:xfrm>
            <a:off x="2703481" y="5986727"/>
            <a:ext cx="1967568" cy="276999"/>
          </a:xfrm>
          <a:prstGeom prst="rect">
            <a:avLst/>
          </a:prstGeom>
          <a:solidFill>
            <a:srgbClr val="92D050"/>
          </a:solidFill>
        </p:spPr>
        <p:txBody>
          <a:bodyPr wrap="square" rtlCol="0">
            <a:spAutoFit/>
          </a:bodyPr>
          <a:lstStyle>
            <a:defPPr>
              <a:defRPr lang="en-US"/>
            </a:defPPr>
            <a:lvl1pPr>
              <a:defRPr sz="1200">
                <a:solidFill>
                  <a:srgbClr val="C00000"/>
                </a:solidFill>
                <a:latin typeface="+mn-lt"/>
              </a:defRPr>
            </a:lvl1pPr>
          </a:lstStyle>
          <a:p>
            <a:r>
              <a:rPr lang="en-US" dirty="0"/>
              <a:t>Other By-products: </a:t>
            </a:r>
            <a:r>
              <a:rPr lang="en-US" dirty="0" err="1"/>
              <a:t>Te</a:t>
            </a:r>
            <a:r>
              <a:rPr lang="en-US" dirty="0"/>
              <a:t>, Ni</a:t>
            </a:r>
          </a:p>
        </p:txBody>
      </p:sp>
      <p:sp>
        <p:nvSpPr>
          <p:cNvPr id="54" name="Oval 53"/>
          <p:cNvSpPr/>
          <p:nvPr/>
        </p:nvSpPr>
        <p:spPr>
          <a:xfrm>
            <a:off x="2090" y="1773991"/>
            <a:ext cx="3073026" cy="2137179"/>
          </a:xfrm>
          <a:prstGeom prst="ellipse">
            <a:avLst/>
          </a:prstGeom>
          <a:solidFill>
            <a:schemeClr val="accent1">
              <a:alpha val="0"/>
            </a:schemeClr>
          </a:solidFill>
          <a:ln w="666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p:cNvSpPr txBox="1"/>
          <p:nvPr/>
        </p:nvSpPr>
        <p:spPr>
          <a:xfrm>
            <a:off x="99479" y="2687777"/>
            <a:ext cx="837299" cy="461665"/>
          </a:xfrm>
          <a:prstGeom prst="rect">
            <a:avLst/>
          </a:prstGeom>
          <a:solidFill>
            <a:schemeClr val="bg1"/>
          </a:solidFill>
        </p:spPr>
        <p:txBody>
          <a:bodyPr wrap="square" rtlCol="0">
            <a:spAutoFit/>
          </a:bodyPr>
          <a:lstStyle/>
          <a:p>
            <a:r>
              <a:rPr lang="es-ES" sz="1200" b="1" dirty="0" smtClean="0">
                <a:latin typeface="+mn-lt"/>
              </a:rPr>
              <a:t>Iron silicate</a:t>
            </a:r>
            <a:endParaRPr lang="es-ES" sz="1200" b="1" dirty="0">
              <a:latin typeface="+mn-lt"/>
            </a:endParaRPr>
          </a:p>
        </p:txBody>
      </p:sp>
    </p:spTree>
    <p:extLst>
      <p:ext uri="{BB962C8B-B14F-4D97-AF65-F5344CB8AC3E}">
        <p14:creationId xmlns:p14="http://schemas.microsoft.com/office/powerpoint/2010/main" val="148429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3"/>
          <p:cNvSpPr txBox="1">
            <a:spLocks noChangeArrowheads="1"/>
          </p:cNvSpPr>
          <p:nvPr/>
        </p:nvSpPr>
        <p:spPr bwMode="auto">
          <a:xfrm>
            <a:off x="61127" y="6078065"/>
            <a:ext cx="6397107" cy="584775"/>
          </a:xfrm>
          <a:prstGeom prst="rect">
            <a:avLst/>
          </a:prstGeom>
          <a:noFill/>
          <a:ln w="9525">
            <a:noFill/>
            <a:miter lim="800000"/>
            <a:headEnd/>
            <a:tailEnd/>
          </a:ln>
        </p:spPr>
        <p:txBody>
          <a:bodyPr wrap="square">
            <a:spAutoFit/>
          </a:bodyPr>
          <a:lstStyle/>
          <a:p>
            <a:pPr marL="342900" indent="-342900">
              <a:spcBef>
                <a:spcPct val="50000"/>
              </a:spcBef>
            </a:pPr>
            <a:r>
              <a:rPr lang="en-US" sz="800" i="1" dirty="0" smtClean="0">
                <a:latin typeface="+mj-lt"/>
              </a:rPr>
              <a:t>_______________</a:t>
            </a:r>
          </a:p>
          <a:p>
            <a:pPr>
              <a:spcBef>
                <a:spcPct val="50000"/>
              </a:spcBef>
            </a:pPr>
            <a:r>
              <a:rPr lang="en-US" sz="800" i="1" dirty="0" smtClean="0">
                <a:latin typeface="+mj-lt"/>
              </a:rPr>
              <a:t>Note* - 2011/2013/2015/2017 includes impact by major maintenance scheduled shutdowns.</a:t>
            </a:r>
          </a:p>
          <a:p>
            <a:pPr>
              <a:spcBef>
                <a:spcPct val="50000"/>
              </a:spcBef>
            </a:pPr>
            <a:r>
              <a:rPr lang="en-US" sz="800" i="1" dirty="0" smtClean="0">
                <a:latin typeface="+mj-lt"/>
              </a:rPr>
              <a:t>Note ** - 2015  equivalent smelting rate was 1.094 Kt</a:t>
            </a:r>
            <a:r>
              <a:rPr lang="en-US" sz="700" i="1" dirty="0" smtClean="0">
                <a:latin typeface="+mj-lt"/>
              </a:rPr>
              <a:t>.</a:t>
            </a:r>
            <a:endParaRPr lang="en-US" sz="700" i="1" dirty="0">
              <a:latin typeface="+mj-lt"/>
            </a:endParaRPr>
          </a:p>
        </p:txBody>
      </p:sp>
      <p:sp>
        <p:nvSpPr>
          <p:cNvPr id="26" name="Rectangle 3"/>
          <p:cNvSpPr>
            <a:spLocks noChangeArrowheads="1"/>
          </p:cNvSpPr>
          <p:nvPr/>
        </p:nvSpPr>
        <p:spPr bwMode="auto">
          <a:xfrm>
            <a:off x="237025" y="1497331"/>
            <a:ext cx="4258774" cy="342427"/>
          </a:xfrm>
          <a:prstGeom prst="rect">
            <a:avLst/>
          </a:prstGeom>
          <a:noFill/>
          <a:ln w="9525">
            <a:noFill/>
            <a:miter lim="800000"/>
            <a:headEnd/>
            <a:tailEnd/>
          </a:ln>
        </p:spPr>
        <p:txBody>
          <a:bodyPr/>
          <a:lstStyle/>
          <a:p>
            <a:pPr marL="342900" indent="-342900" algn="ctr">
              <a:lnSpc>
                <a:spcPct val="90000"/>
              </a:lnSpc>
              <a:spcBef>
                <a:spcPct val="20000"/>
              </a:spcBef>
              <a:buClr>
                <a:srgbClr val="CC9900"/>
              </a:buClr>
            </a:pPr>
            <a:r>
              <a:rPr lang="en-US" b="1" dirty="0" smtClean="0">
                <a:latin typeface="+mj-lt"/>
              </a:rPr>
              <a:t>2018 production records</a:t>
            </a:r>
          </a:p>
          <a:p>
            <a:pPr marL="342900" indent="-342900" algn="ctr">
              <a:lnSpc>
                <a:spcPct val="90000"/>
              </a:lnSpc>
              <a:spcBef>
                <a:spcPct val="20000"/>
              </a:spcBef>
              <a:buClr>
                <a:srgbClr val="CC9900"/>
              </a:buClr>
            </a:pPr>
            <a:endParaRPr lang="en-US" b="1" dirty="0" smtClean="0">
              <a:latin typeface="+mj-lt"/>
            </a:endParaRPr>
          </a:p>
        </p:txBody>
      </p:sp>
      <p:sp>
        <p:nvSpPr>
          <p:cNvPr id="27" name="Título 2"/>
          <p:cNvSpPr>
            <a:spLocks noGrp="1"/>
          </p:cNvSpPr>
          <p:nvPr>
            <p:ph type="title"/>
          </p:nvPr>
        </p:nvSpPr>
        <p:spPr>
          <a:xfrm>
            <a:off x="491775" y="279636"/>
            <a:ext cx="7477125" cy="663969"/>
          </a:xfrm>
        </p:spPr>
        <p:txBody>
          <a:bodyPr/>
          <a:lstStyle/>
          <a:p>
            <a:r>
              <a:rPr lang="en-US" sz="2800" dirty="0"/>
              <a:t>Production and Sales</a:t>
            </a:r>
          </a:p>
        </p:txBody>
      </p:sp>
      <p:sp>
        <p:nvSpPr>
          <p:cNvPr id="28" name="Text Box 14"/>
          <p:cNvSpPr txBox="1">
            <a:spLocks noChangeArrowheads="1"/>
          </p:cNvSpPr>
          <p:nvPr/>
        </p:nvSpPr>
        <p:spPr bwMode="auto">
          <a:xfrm rot="16200000">
            <a:off x="-1091005" y="4616402"/>
            <a:ext cx="2704244" cy="292388"/>
          </a:xfrm>
          <a:prstGeom prst="rect">
            <a:avLst/>
          </a:prstGeom>
          <a:noFill/>
          <a:ln w="9525">
            <a:noFill/>
            <a:miter lim="800000"/>
            <a:headEnd/>
            <a:tailEnd/>
          </a:ln>
        </p:spPr>
        <p:txBody>
          <a:bodyPr wrap="square">
            <a:spAutoFit/>
          </a:bodyPr>
          <a:lstStyle/>
          <a:p>
            <a:pPr algn="ctr">
              <a:spcBef>
                <a:spcPct val="50000"/>
              </a:spcBef>
            </a:pPr>
            <a:r>
              <a:rPr lang="es-ES" sz="1300" dirty="0" smtClean="0">
                <a:latin typeface="Arial" panose="020B0604020202020204" pitchFamily="34" charset="0"/>
                <a:cs typeface="Arial" panose="020B0604020202020204" pitchFamily="34" charset="0"/>
              </a:rPr>
              <a:t>kt smelted concentrates</a:t>
            </a:r>
            <a:endParaRPr lang="es-ES" sz="1300" dirty="0">
              <a:latin typeface="Arial" panose="020B0604020202020204" pitchFamily="34" charset="0"/>
              <a:cs typeface="Arial" panose="020B0604020202020204" pitchFamily="34" charset="0"/>
            </a:endParaRPr>
          </a:p>
        </p:txBody>
      </p:sp>
      <p:sp>
        <p:nvSpPr>
          <p:cNvPr id="3" name="CuadroTexto 2"/>
          <p:cNvSpPr txBox="1"/>
          <p:nvPr/>
        </p:nvSpPr>
        <p:spPr>
          <a:xfrm>
            <a:off x="5870982" y="2181907"/>
            <a:ext cx="2277533" cy="369332"/>
          </a:xfrm>
          <a:prstGeom prst="rect">
            <a:avLst/>
          </a:prstGeom>
          <a:noFill/>
        </p:spPr>
        <p:txBody>
          <a:bodyPr wrap="square" rtlCol="0">
            <a:spAutoFit/>
          </a:bodyPr>
          <a:lstStyle/>
          <a:p>
            <a:pPr algn="ctr"/>
            <a:r>
              <a:rPr lang="es-ES" b="1" dirty="0" smtClean="0">
                <a:latin typeface="+mj-lt"/>
              </a:rPr>
              <a:t>2018 Sales</a:t>
            </a:r>
            <a:endParaRPr lang="es-ES" b="1" dirty="0">
              <a:latin typeface="+mj-lt"/>
            </a:endParaRPr>
          </a:p>
        </p:txBody>
      </p:sp>
      <p:graphicFrame>
        <p:nvGraphicFramePr>
          <p:cNvPr id="22" name="Tabla 21"/>
          <p:cNvGraphicFramePr>
            <a:graphicFrameLocks noGrp="1"/>
          </p:cNvGraphicFramePr>
          <p:nvPr>
            <p:extLst>
              <p:ext uri="{D42A27DB-BD31-4B8C-83A1-F6EECF244321}">
                <p14:modId xmlns:p14="http://schemas.microsoft.com/office/powerpoint/2010/main" val="681802982"/>
              </p:ext>
            </p:extLst>
          </p:nvPr>
        </p:nvGraphicFramePr>
        <p:xfrm>
          <a:off x="4775199" y="2935060"/>
          <a:ext cx="4095264" cy="2786464"/>
        </p:xfrm>
        <a:graphic>
          <a:graphicData uri="http://schemas.openxmlformats.org/drawingml/2006/table">
            <a:tbl>
              <a:tblPr/>
              <a:tblGrid>
                <a:gridCol w="1754133">
                  <a:extLst>
                    <a:ext uri="{9D8B030D-6E8A-4147-A177-3AD203B41FA5}">
                      <a16:colId xmlns:a16="http://schemas.microsoft.com/office/drawing/2014/main" val="20000"/>
                    </a:ext>
                  </a:extLst>
                </a:gridCol>
                <a:gridCol w="1535466">
                  <a:extLst>
                    <a:ext uri="{9D8B030D-6E8A-4147-A177-3AD203B41FA5}">
                      <a16:colId xmlns:a16="http://schemas.microsoft.com/office/drawing/2014/main" val="20001"/>
                    </a:ext>
                  </a:extLst>
                </a:gridCol>
                <a:gridCol w="805665">
                  <a:extLst>
                    <a:ext uri="{9D8B030D-6E8A-4147-A177-3AD203B41FA5}">
                      <a16:colId xmlns:a16="http://schemas.microsoft.com/office/drawing/2014/main" val="20002"/>
                    </a:ext>
                  </a:extLst>
                </a:gridCol>
              </a:tblGrid>
              <a:tr h="348308">
                <a:tc rowSpan="2">
                  <a:txBody>
                    <a:bodyPr/>
                    <a:lstStyle/>
                    <a:p>
                      <a:pPr algn="l" fontAlgn="ctr"/>
                      <a:r>
                        <a:rPr lang="en-US" sz="1400" b="0" i="0" u="none" strike="noStrike" noProof="0" dirty="0" smtClean="0">
                          <a:solidFill>
                            <a:srgbClr val="F2F2F2"/>
                          </a:solidFill>
                          <a:effectLst/>
                          <a:latin typeface="Arial" panose="020B0604020202020204" pitchFamily="34" charset="0"/>
                        </a:rPr>
                        <a:t>Copper</a:t>
                      </a:r>
                      <a:endParaRPr lang="en-US" sz="1400" b="0" i="0" u="none" strike="noStrike" noProof="0" dirty="0">
                        <a:solidFill>
                          <a:schemeClr val="bg1"/>
                        </a:solidFill>
                        <a:effectLst/>
                        <a:latin typeface="Arial" panose="020B0604020202020204" pitchFamily="34" charset="0"/>
                      </a:endParaRPr>
                    </a:p>
                  </a:txBody>
                  <a:tcPr marL="9525" marR="9525" marT="9525" marB="0" anchor="ctr" anchorCtr="1">
                    <a:lnL>
                      <a:noFill/>
                    </a:lnL>
                    <a:lnR>
                      <a:noFill/>
                    </a:lnR>
                    <a:lnT>
                      <a:noFill/>
                    </a:lnT>
                    <a:lnB>
                      <a:noFill/>
                    </a:lnB>
                    <a:solidFill>
                      <a:srgbClr val="D6AD00"/>
                    </a:solidFill>
                  </a:tcPr>
                </a:tc>
                <a:tc>
                  <a:txBody>
                    <a:bodyPr/>
                    <a:lstStyle/>
                    <a:p>
                      <a:pPr algn="l" fontAlgn="b"/>
                      <a:r>
                        <a:rPr lang="es-ES" sz="1400" b="0" i="0" u="none" strike="noStrike" dirty="0" smtClean="0">
                          <a:solidFill>
                            <a:srgbClr val="000000"/>
                          </a:solidFill>
                          <a:effectLst/>
                          <a:latin typeface="+mn-lt"/>
                        </a:rPr>
                        <a:t> </a:t>
                      </a:r>
                      <a:r>
                        <a:rPr lang="en-US" sz="1400" b="0" i="0" u="none" strike="noStrike" noProof="0" dirty="0" smtClean="0">
                          <a:solidFill>
                            <a:srgbClr val="000000"/>
                          </a:solidFill>
                          <a:effectLst/>
                          <a:latin typeface="+mn-lt"/>
                        </a:rPr>
                        <a:t>Anodes</a:t>
                      </a:r>
                      <a:endParaRPr lang="en-US" sz="1400" b="0" i="0" u="none" strike="noStrike" noProof="0" dirty="0">
                        <a:solidFill>
                          <a:srgbClr val="000000"/>
                        </a:solidFill>
                        <a:effectLst/>
                        <a:latin typeface="+mn-lt"/>
                      </a:endParaRP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r" fontAlgn="b"/>
                      <a:r>
                        <a:rPr lang="es-ES" sz="1400" b="0" i="0" u="none" strike="noStrike" dirty="0" smtClean="0">
                          <a:solidFill>
                            <a:srgbClr val="000000"/>
                          </a:solidFill>
                          <a:effectLst/>
                          <a:latin typeface="+mn-lt"/>
                        </a:rPr>
                        <a:t> 12 kt</a:t>
                      </a:r>
                      <a:r>
                        <a:rPr lang="es-ES" sz="1400" b="0" i="0" u="none" strike="noStrike" baseline="0" dirty="0" smtClean="0">
                          <a:solidFill>
                            <a:srgbClr val="000000"/>
                          </a:solidFill>
                          <a:effectLst/>
                          <a:latin typeface="+mn-lt"/>
                        </a:rPr>
                        <a:t> </a:t>
                      </a:r>
                      <a:r>
                        <a:rPr lang="es-ES" sz="1400" b="0" i="0" u="none" strike="noStrike" baseline="0" dirty="0" smtClean="0">
                          <a:solidFill>
                            <a:schemeClr val="bg1">
                              <a:lumMod val="95000"/>
                            </a:schemeClr>
                          </a:solidFill>
                          <a:effectLst/>
                          <a:latin typeface="+mn-lt"/>
                        </a:rPr>
                        <a:t>,</a:t>
                      </a:r>
                      <a:endParaRPr lang="es-ES" sz="1400" b="0" i="0" u="none" strike="noStrike" dirty="0">
                        <a:solidFill>
                          <a:schemeClr val="bg1">
                            <a:lumMod val="95000"/>
                          </a:schemeClr>
                        </a:solidFill>
                        <a:effectLst/>
                        <a:latin typeface="+mn-lt"/>
                      </a:endParaRPr>
                    </a:p>
                  </a:txBody>
                  <a:tcPr marL="9525" marR="9525" marT="9525"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48308">
                <a:tc vMerge="1">
                  <a:txBody>
                    <a:bodyPr/>
                    <a:lstStyle/>
                    <a:p>
                      <a:endParaRPr lang="es-ES"/>
                    </a:p>
                  </a:txBody>
                  <a:tcPr/>
                </a:tc>
                <a:tc>
                  <a:txBody>
                    <a:bodyPr/>
                    <a:lstStyle/>
                    <a:p>
                      <a:pPr algn="l" fontAlgn="b"/>
                      <a:r>
                        <a:rPr lang="en-US" sz="1400" b="0" i="0" u="none" strike="noStrike" noProof="0" dirty="0" smtClean="0">
                          <a:solidFill>
                            <a:srgbClr val="000000"/>
                          </a:solidFill>
                          <a:effectLst/>
                          <a:latin typeface="+mn-lt"/>
                        </a:rPr>
                        <a:t> Cathodes</a:t>
                      </a:r>
                      <a:endParaRPr lang="en-US" sz="1400" b="0" i="0" u="none" strike="noStrike" noProof="0" dirty="0">
                        <a:solidFill>
                          <a:srgbClr val="000000"/>
                        </a:solidFill>
                        <a:effectLst/>
                        <a:latin typeface="+mn-lt"/>
                      </a:endParaRPr>
                    </a:p>
                  </a:txBody>
                  <a:tcPr marL="9525" marR="9525" marT="952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r" fontAlgn="b"/>
                      <a:r>
                        <a:rPr lang="en-US" sz="1400" b="0" i="0" u="none" strike="noStrike" noProof="0" dirty="0" smtClean="0">
                          <a:solidFill>
                            <a:srgbClr val="000000"/>
                          </a:solidFill>
                          <a:effectLst/>
                          <a:latin typeface="+mn-lt"/>
                        </a:rPr>
                        <a:t> 283 kt </a:t>
                      </a:r>
                      <a:r>
                        <a:rPr lang="en-US" sz="1400" b="0" i="0" u="none" strike="noStrike" noProof="0" dirty="0" smtClean="0">
                          <a:solidFill>
                            <a:schemeClr val="bg1">
                              <a:lumMod val="85000"/>
                            </a:schemeClr>
                          </a:solidFill>
                          <a:effectLst/>
                          <a:latin typeface="+mn-lt"/>
                        </a:rPr>
                        <a:t>,</a:t>
                      </a:r>
                      <a:r>
                        <a:rPr lang="en-US" sz="1400" b="0" i="0" u="none" strike="noStrike" noProof="0" dirty="0" smtClean="0">
                          <a:solidFill>
                            <a:srgbClr val="000000"/>
                          </a:solidFill>
                          <a:effectLst/>
                          <a:latin typeface="+mn-lt"/>
                        </a:rPr>
                        <a:t> </a:t>
                      </a:r>
                      <a:endParaRPr lang="en-US" sz="1400" b="0" i="0" u="none" strike="noStrike" noProof="0" dirty="0">
                        <a:solidFill>
                          <a:srgbClr val="000000"/>
                        </a:solidFill>
                        <a:effectLst/>
                        <a:latin typeface="+mn-lt"/>
                      </a:endParaRPr>
                    </a:p>
                  </a:txBody>
                  <a:tcPr marL="9525" marR="9525" marT="952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0001"/>
                  </a:ext>
                </a:extLst>
              </a:tr>
              <a:tr h="348308">
                <a:tc>
                  <a:txBody>
                    <a:bodyPr/>
                    <a:lstStyle/>
                    <a:p>
                      <a:pPr algn="l" fontAlgn="ctr"/>
                      <a:endParaRPr lang="en-US" sz="1100" b="0" i="0" u="none" strike="noStrike" noProof="0" dirty="0">
                        <a:solidFill>
                          <a:srgbClr val="000000"/>
                        </a:solidFill>
                        <a:effectLst/>
                        <a:latin typeface="Arial" panose="020B0604020202020204" pitchFamily="34" charset="0"/>
                      </a:endParaRPr>
                    </a:p>
                  </a:txBody>
                  <a:tcPr marL="9525" marR="9525" marT="9525" marB="0" anchor="ctr" anchorCtr="1">
                    <a:lnL>
                      <a:noFill/>
                    </a:lnL>
                    <a:lnR>
                      <a:noFill/>
                    </a:lnR>
                    <a:lnT>
                      <a:noFill/>
                    </a:lnT>
                    <a:lnB>
                      <a:noFill/>
                    </a:lnB>
                  </a:tcPr>
                </a:tc>
                <a:tc>
                  <a:txBody>
                    <a:bodyPr/>
                    <a:lstStyle/>
                    <a:p>
                      <a:pPr algn="l" fontAlgn="b"/>
                      <a:endParaRPr lang="en-US" sz="1400" b="0" i="0" u="none" strike="noStrike" noProof="0" dirty="0">
                        <a:solidFill>
                          <a:srgbClr val="000000"/>
                        </a:solidFill>
                        <a:effectLst/>
                        <a:latin typeface="+mn-lt"/>
                      </a:endParaRPr>
                    </a:p>
                  </a:txBody>
                  <a:tcPr marL="9525" marR="9525" marT="9525" marB="0" anchor="ctr">
                    <a:lnL>
                      <a:noFill/>
                    </a:lnL>
                    <a:lnR>
                      <a:noFill/>
                    </a:lnR>
                    <a:lnT>
                      <a:noFill/>
                    </a:lnT>
                    <a:lnB>
                      <a:noFill/>
                    </a:lnB>
                  </a:tcPr>
                </a:tc>
                <a:tc>
                  <a:txBody>
                    <a:bodyPr/>
                    <a:lstStyle/>
                    <a:p>
                      <a:pPr algn="r" fontAlgn="b"/>
                      <a:endParaRPr lang="en-US" sz="1400" b="0" i="0" u="none" strike="noStrike" noProof="0" dirty="0">
                        <a:solidFill>
                          <a:srgbClr val="000000"/>
                        </a:solidFill>
                        <a:effectLst/>
                        <a:latin typeface="+mn-lt"/>
                      </a:endParaRP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348308">
                <a:tc rowSpan="2">
                  <a:txBody>
                    <a:bodyPr/>
                    <a:lstStyle/>
                    <a:p>
                      <a:pPr algn="l" fontAlgn="ctr"/>
                      <a:r>
                        <a:rPr lang="en-US" sz="1400" b="0" i="0" u="none" strike="noStrike" noProof="0" dirty="0" smtClean="0">
                          <a:solidFill>
                            <a:schemeClr val="bg1"/>
                          </a:solidFill>
                          <a:effectLst/>
                          <a:latin typeface="Arial" panose="020B0604020202020204" pitchFamily="34" charset="0"/>
                        </a:rPr>
                        <a:t> Precious metals</a:t>
                      </a:r>
                      <a:endParaRPr lang="en-US" sz="1400" b="0" i="0" u="none" strike="noStrike" noProof="0" dirty="0">
                        <a:solidFill>
                          <a:schemeClr val="bg1"/>
                        </a:solidFill>
                        <a:effectLst/>
                        <a:latin typeface="Arial" panose="020B0604020202020204" pitchFamily="34" charset="0"/>
                      </a:endParaRPr>
                    </a:p>
                  </a:txBody>
                  <a:tcPr marL="9525" marR="9525" marT="9525" marB="0" anchor="ctr" anchorCtr="1">
                    <a:lnL>
                      <a:noFill/>
                    </a:lnL>
                    <a:lnR>
                      <a:noFill/>
                    </a:lnR>
                    <a:lnT>
                      <a:noFill/>
                    </a:lnT>
                    <a:lnB>
                      <a:noFill/>
                    </a:lnB>
                    <a:solidFill>
                      <a:srgbClr val="D6AD00"/>
                    </a:solidFill>
                  </a:tcPr>
                </a:tc>
                <a:tc>
                  <a:txBody>
                    <a:bodyPr/>
                    <a:lstStyle/>
                    <a:p>
                      <a:pPr algn="l" fontAlgn="b"/>
                      <a:r>
                        <a:rPr lang="en-US" sz="1400" b="0" i="0" u="none" strike="noStrike" noProof="0" dirty="0" smtClean="0">
                          <a:solidFill>
                            <a:srgbClr val="000000"/>
                          </a:solidFill>
                          <a:effectLst/>
                          <a:latin typeface="+mn-lt"/>
                        </a:rPr>
                        <a:t> Gold</a:t>
                      </a:r>
                      <a:endParaRPr lang="en-US" sz="1400" b="0" i="0" u="none" strike="noStrike" noProof="0" dirty="0">
                        <a:solidFill>
                          <a:srgbClr val="000000"/>
                        </a:solidFill>
                        <a:effectLst/>
                        <a:latin typeface="+mn-lt"/>
                      </a:endParaRP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r" fontAlgn="b"/>
                      <a:r>
                        <a:rPr lang="en-US" sz="1400" b="0" i="0" u="none" strike="noStrike" noProof="0" dirty="0" smtClean="0">
                          <a:solidFill>
                            <a:srgbClr val="000000"/>
                          </a:solidFill>
                          <a:effectLst/>
                          <a:latin typeface="+mn-lt"/>
                        </a:rPr>
                        <a:t> 7 t </a:t>
                      </a:r>
                      <a:r>
                        <a:rPr lang="en-US" sz="1400" b="0" i="0" u="none" strike="noStrike" noProof="0" dirty="0" smtClean="0">
                          <a:solidFill>
                            <a:schemeClr val="bg1">
                              <a:lumMod val="95000"/>
                            </a:schemeClr>
                          </a:solidFill>
                          <a:effectLst/>
                          <a:latin typeface="+mn-lt"/>
                        </a:rPr>
                        <a:t>,</a:t>
                      </a:r>
                      <a:endParaRPr lang="en-US" sz="1400" b="0" i="0" u="none" strike="noStrike" noProof="0" dirty="0">
                        <a:solidFill>
                          <a:schemeClr val="bg1">
                            <a:lumMod val="95000"/>
                          </a:schemeClr>
                        </a:solidFill>
                        <a:effectLst/>
                        <a:latin typeface="+mn-lt"/>
                      </a:endParaRPr>
                    </a:p>
                  </a:txBody>
                  <a:tcPr marL="9525" marR="9525" marT="9525"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348308">
                <a:tc vMerge="1">
                  <a:txBody>
                    <a:bodyPr/>
                    <a:lstStyle/>
                    <a:p>
                      <a:endParaRPr lang="es-ES"/>
                    </a:p>
                  </a:txBody>
                  <a:tcPr/>
                </a:tc>
                <a:tc>
                  <a:txBody>
                    <a:bodyPr/>
                    <a:lstStyle/>
                    <a:p>
                      <a:pPr algn="l" fontAlgn="b"/>
                      <a:r>
                        <a:rPr lang="en-US" sz="1400" b="0" i="0" u="none" strike="noStrike" noProof="0" dirty="0" smtClean="0">
                          <a:solidFill>
                            <a:srgbClr val="000000"/>
                          </a:solidFill>
                          <a:effectLst/>
                          <a:latin typeface="+mn-lt"/>
                        </a:rPr>
                        <a:t> Silver</a:t>
                      </a:r>
                      <a:endParaRPr lang="en-US" sz="1400" b="0" i="0" u="none" strike="noStrike" noProof="0" dirty="0">
                        <a:solidFill>
                          <a:srgbClr val="000000"/>
                        </a:solidFill>
                        <a:effectLst/>
                        <a:latin typeface="+mn-lt"/>
                      </a:endParaRPr>
                    </a:p>
                  </a:txBody>
                  <a:tcPr marL="9525" marR="9525" marT="952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r" fontAlgn="b"/>
                      <a:r>
                        <a:rPr lang="en-US" sz="1400" b="0" i="0" u="none" strike="noStrike" noProof="0" dirty="0" smtClean="0">
                          <a:solidFill>
                            <a:srgbClr val="000000"/>
                          </a:solidFill>
                          <a:effectLst/>
                          <a:latin typeface="+mn-lt"/>
                        </a:rPr>
                        <a:t> 80 t </a:t>
                      </a:r>
                      <a:r>
                        <a:rPr lang="en-US" sz="1400" b="0" i="0" u="none" strike="noStrike" noProof="0" dirty="0" smtClean="0">
                          <a:solidFill>
                            <a:schemeClr val="bg1">
                              <a:lumMod val="85000"/>
                            </a:schemeClr>
                          </a:solidFill>
                          <a:effectLst/>
                          <a:latin typeface="+mn-lt"/>
                        </a:rPr>
                        <a:t>,</a:t>
                      </a:r>
                      <a:endParaRPr lang="en-US" sz="1400" b="0" i="0" u="none" strike="noStrike" noProof="0" dirty="0">
                        <a:solidFill>
                          <a:schemeClr val="bg1">
                            <a:lumMod val="85000"/>
                          </a:schemeClr>
                        </a:solidFill>
                        <a:effectLst/>
                        <a:latin typeface="+mn-lt"/>
                      </a:endParaRPr>
                    </a:p>
                  </a:txBody>
                  <a:tcPr marL="9525" marR="9525" marT="952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0004"/>
                  </a:ext>
                </a:extLst>
              </a:tr>
              <a:tr h="348308">
                <a:tc>
                  <a:txBody>
                    <a:bodyPr/>
                    <a:lstStyle/>
                    <a:p>
                      <a:pPr algn="l" fontAlgn="ctr"/>
                      <a:endParaRPr lang="en-US" sz="1100" b="0" i="0" u="none" strike="noStrike" noProof="0" dirty="0">
                        <a:solidFill>
                          <a:srgbClr val="000000"/>
                        </a:solidFill>
                        <a:effectLst/>
                        <a:latin typeface="Arial" panose="020B0604020202020204" pitchFamily="34" charset="0"/>
                      </a:endParaRPr>
                    </a:p>
                  </a:txBody>
                  <a:tcPr marL="9525" marR="9525" marT="9525" marB="0" anchor="ctr" anchorCtr="1">
                    <a:lnL>
                      <a:noFill/>
                    </a:lnL>
                    <a:lnR>
                      <a:noFill/>
                    </a:lnR>
                    <a:lnT>
                      <a:noFill/>
                    </a:lnT>
                    <a:lnB>
                      <a:noFill/>
                    </a:lnB>
                  </a:tcPr>
                </a:tc>
                <a:tc>
                  <a:txBody>
                    <a:bodyPr/>
                    <a:lstStyle/>
                    <a:p>
                      <a:pPr algn="l" fontAlgn="b"/>
                      <a:endParaRPr lang="en-US" sz="1400" b="0" i="0" u="none" strike="noStrike" noProof="0" dirty="0">
                        <a:solidFill>
                          <a:srgbClr val="000000"/>
                        </a:solidFill>
                        <a:effectLst/>
                        <a:latin typeface="+mn-lt"/>
                      </a:endParaRPr>
                    </a:p>
                  </a:txBody>
                  <a:tcPr marL="9525" marR="9525" marT="9525" marB="0" anchor="ctr">
                    <a:lnL>
                      <a:noFill/>
                    </a:lnL>
                    <a:lnR>
                      <a:noFill/>
                    </a:lnR>
                    <a:lnT>
                      <a:noFill/>
                    </a:lnT>
                    <a:lnB>
                      <a:noFill/>
                    </a:lnB>
                  </a:tcPr>
                </a:tc>
                <a:tc>
                  <a:txBody>
                    <a:bodyPr/>
                    <a:lstStyle/>
                    <a:p>
                      <a:pPr algn="r" fontAlgn="b"/>
                      <a:endParaRPr lang="en-US" sz="1400" b="0" i="0" u="none" strike="noStrike" noProof="0" dirty="0">
                        <a:solidFill>
                          <a:srgbClr val="000000"/>
                        </a:solidFill>
                        <a:effectLst/>
                        <a:latin typeface="+mn-lt"/>
                      </a:endParaRP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348308">
                <a:tc rowSpan="2">
                  <a:txBody>
                    <a:bodyPr/>
                    <a:lstStyle/>
                    <a:p>
                      <a:pPr algn="l" fontAlgn="ctr"/>
                      <a:r>
                        <a:rPr lang="en-US" sz="1400" b="0" i="0" u="none" strike="noStrike" noProof="0" dirty="0" smtClean="0">
                          <a:solidFill>
                            <a:schemeClr val="bg1"/>
                          </a:solidFill>
                          <a:effectLst/>
                          <a:latin typeface="Arial" panose="020B0604020202020204" pitchFamily="34" charset="0"/>
                        </a:rPr>
                        <a:t> Other products</a:t>
                      </a:r>
                      <a:endParaRPr lang="en-US" sz="1400" b="0" i="0" u="none" strike="noStrike" noProof="0" dirty="0">
                        <a:solidFill>
                          <a:schemeClr val="bg1"/>
                        </a:solidFill>
                        <a:effectLst/>
                        <a:latin typeface="Arial" panose="020B0604020202020204" pitchFamily="34" charset="0"/>
                      </a:endParaRPr>
                    </a:p>
                  </a:txBody>
                  <a:tcPr marL="9525" marR="9525" marT="9525" marB="0" anchor="ctr" anchorCtr="1">
                    <a:lnL>
                      <a:noFill/>
                    </a:lnL>
                    <a:lnR>
                      <a:noFill/>
                    </a:lnR>
                    <a:lnT>
                      <a:noFill/>
                    </a:lnT>
                    <a:lnB>
                      <a:noFill/>
                    </a:lnB>
                    <a:solidFill>
                      <a:srgbClr val="D6AD00"/>
                    </a:solidFill>
                  </a:tcPr>
                </a:tc>
                <a:tc>
                  <a:txBody>
                    <a:bodyPr/>
                    <a:lstStyle/>
                    <a:p>
                      <a:pPr algn="l" fontAlgn="b"/>
                      <a:r>
                        <a:rPr lang="en-US" sz="1400" b="0" i="0" u="none" strike="noStrike" noProof="0" dirty="0" smtClean="0">
                          <a:solidFill>
                            <a:srgbClr val="000000"/>
                          </a:solidFill>
                          <a:effectLst/>
                          <a:latin typeface="+mn-lt"/>
                        </a:rPr>
                        <a:t> Silicate</a:t>
                      </a:r>
                      <a:endParaRPr lang="en-US" sz="1400" b="0" i="0" u="none" strike="noStrike" noProof="0" dirty="0">
                        <a:solidFill>
                          <a:srgbClr val="000000"/>
                        </a:solidFill>
                        <a:effectLst/>
                        <a:latin typeface="+mn-lt"/>
                      </a:endParaRP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r" fontAlgn="b"/>
                      <a:r>
                        <a:rPr lang="en-US" sz="1400" b="0" i="0" u="none" strike="noStrike" noProof="0" dirty="0" smtClean="0">
                          <a:solidFill>
                            <a:srgbClr val="000000"/>
                          </a:solidFill>
                          <a:effectLst/>
                          <a:latin typeface="+mn-lt"/>
                        </a:rPr>
                        <a:t> 658 kt </a:t>
                      </a:r>
                      <a:r>
                        <a:rPr lang="en-US" sz="1400" b="0" i="0" u="none" strike="noStrike" noProof="0" dirty="0" smtClean="0">
                          <a:solidFill>
                            <a:schemeClr val="bg1">
                              <a:lumMod val="95000"/>
                            </a:schemeClr>
                          </a:solidFill>
                          <a:effectLst/>
                          <a:latin typeface="+mn-lt"/>
                        </a:rPr>
                        <a:t>,</a:t>
                      </a:r>
                      <a:endParaRPr lang="en-US" sz="1400" b="0" i="0" u="none" strike="noStrike" noProof="0" dirty="0">
                        <a:solidFill>
                          <a:schemeClr val="bg1">
                            <a:lumMod val="95000"/>
                          </a:schemeClr>
                        </a:solidFill>
                        <a:effectLst/>
                        <a:latin typeface="+mn-lt"/>
                      </a:endParaRPr>
                    </a:p>
                  </a:txBody>
                  <a:tcPr marL="9525" marR="9525" marT="9525"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48308">
                <a:tc vMerge="1">
                  <a:txBody>
                    <a:bodyPr/>
                    <a:lstStyle/>
                    <a:p>
                      <a:endParaRPr lang="es-ES"/>
                    </a:p>
                  </a:txBody>
                  <a:tcPr/>
                </a:tc>
                <a:tc>
                  <a:txBody>
                    <a:bodyPr/>
                    <a:lstStyle/>
                    <a:p>
                      <a:pPr algn="l" fontAlgn="b"/>
                      <a:r>
                        <a:rPr lang="en-US" sz="1400" b="0" i="0" u="none" strike="noStrike" noProof="0" dirty="0" smtClean="0">
                          <a:solidFill>
                            <a:srgbClr val="000000"/>
                          </a:solidFill>
                          <a:effectLst/>
                          <a:latin typeface="+mn-lt"/>
                        </a:rPr>
                        <a:t> Sulfuric acid</a:t>
                      </a:r>
                      <a:endParaRPr lang="en-US" sz="1400" b="0" i="0" u="none" strike="noStrike" noProof="0" dirty="0">
                        <a:solidFill>
                          <a:srgbClr val="000000"/>
                        </a:solidFill>
                        <a:effectLst/>
                        <a:latin typeface="+mn-lt"/>
                      </a:endParaRPr>
                    </a:p>
                  </a:txBody>
                  <a:tcPr marL="9525" marR="9525" marT="952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r" fontAlgn="b"/>
                      <a:r>
                        <a:rPr lang="en-US" sz="1400" b="0" i="0" u="none" strike="noStrike" noProof="0" dirty="0" smtClean="0">
                          <a:solidFill>
                            <a:srgbClr val="000000"/>
                          </a:solidFill>
                          <a:effectLst/>
                          <a:latin typeface="+mn-lt"/>
                        </a:rPr>
                        <a:t> 1,077 kt</a:t>
                      </a:r>
                      <a:r>
                        <a:rPr lang="en-US" sz="1400" b="0" i="0" u="none" strike="noStrike" noProof="0" dirty="0" smtClean="0">
                          <a:solidFill>
                            <a:schemeClr val="bg1">
                              <a:lumMod val="85000"/>
                            </a:schemeClr>
                          </a:solidFill>
                          <a:effectLst/>
                          <a:latin typeface="+mn-lt"/>
                        </a:rPr>
                        <a:t>,</a:t>
                      </a:r>
                      <a:endParaRPr lang="en-US" sz="1400" b="0" i="0" u="none" strike="noStrike" noProof="0" dirty="0">
                        <a:solidFill>
                          <a:schemeClr val="bg1">
                            <a:lumMod val="85000"/>
                          </a:schemeClr>
                        </a:solidFill>
                        <a:effectLst/>
                        <a:latin typeface="+mn-lt"/>
                      </a:endParaRPr>
                    </a:p>
                  </a:txBody>
                  <a:tcPr marL="9525" marR="9525" marT="952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0007"/>
                  </a:ext>
                </a:extLst>
              </a:tr>
            </a:tbl>
          </a:graphicData>
        </a:graphic>
      </p:graphicFrame>
      <p:sp>
        <p:nvSpPr>
          <p:cNvPr id="23" name="Rectángulo 22"/>
          <p:cNvSpPr/>
          <p:nvPr/>
        </p:nvSpPr>
        <p:spPr>
          <a:xfrm>
            <a:off x="1" y="1884878"/>
            <a:ext cx="4048368" cy="3991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r>
              <a:rPr lang="en-US" sz="1400" dirty="0" smtClean="0">
                <a:solidFill>
                  <a:schemeClr val="tx1"/>
                </a:solidFill>
              </a:rPr>
              <a:t>Smelted concentrates___  1,103 kdt</a:t>
            </a:r>
            <a:endParaRPr lang="en-US" sz="1400" dirty="0">
              <a:solidFill>
                <a:schemeClr val="tx1"/>
              </a:solidFill>
            </a:endParaRPr>
          </a:p>
          <a:p>
            <a:pPr algn="ctr"/>
            <a:endParaRPr lang="es-ES" dirty="0">
              <a:solidFill>
                <a:schemeClr val="tx1"/>
              </a:solidFill>
            </a:endParaRPr>
          </a:p>
        </p:txBody>
      </p:sp>
      <p:sp>
        <p:nvSpPr>
          <p:cNvPr id="51" name="Rectángulo 50"/>
          <p:cNvSpPr/>
          <p:nvPr/>
        </p:nvSpPr>
        <p:spPr>
          <a:xfrm>
            <a:off x="0" y="2318556"/>
            <a:ext cx="4048369" cy="3991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nSpc>
                <a:spcPct val="90000"/>
              </a:lnSpc>
              <a:spcBef>
                <a:spcPct val="20000"/>
              </a:spcBef>
              <a:buClr>
                <a:srgbClr val="CC9900"/>
              </a:buClr>
            </a:pPr>
            <a:r>
              <a:rPr lang="en-US" sz="1400" dirty="0" smtClean="0">
                <a:solidFill>
                  <a:schemeClr val="tx1"/>
                </a:solidFill>
              </a:rPr>
              <a:t>Sulfuric acid___________  1,078 kt</a:t>
            </a:r>
            <a:endParaRPr lang="en-US" sz="1400" dirty="0">
              <a:solidFill>
                <a:schemeClr val="tx1"/>
              </a:solidFill>
            </a:endParaRPr>
          </a:p>
          <a:p>
            <a:pPr algn="ctr"/>
            <a:endParaRPr lang="es-ES" dirty="0"/>
          </a:p>
        </p:txBody>
      </p:sp>
      <p:sp>
        <p:nvSpPr>
          <p:cNvPr id="52" name="Rectángulo 51"/>
          <p:cNvSpPr/>
          <p:nvPr/>
        </p:nvSpPr>
        <p:spPr>
          <a:xfrm>
            <a:off x="0" y="2785258"/>
            <a:ext cx="4048369" cy="3991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nSpc>
                <a:spcPct val="90000"/>
              </a:lnSpc>
              <a:spcBef>
                <a:spcPct val="20000"/>
              </a:spcBef>
              <a:buClr>
                <a:srgbClr val="CC9900"/>
              </a:buClr>
            </a:pPr>
            <a:r>
              <a:rPr lang="en-US" sz="1400" dirty="0" smtClean="0">
                <a:solidFill>
                  <a:schemeClr val="tx1"/>
                </a:solidFill>
              </a:rPr>
              <a:t>Cathodes_______________  283 kt</a:t>
            </a:r>
            <a:endParaRPr lang="en-US" sz="1400" dirty="0">
              <a:solidFill>
                <a:schemeClr val="tx1"/>
              </a:solidFill>
            </a:endParaRPr>
          </a:p>
          <a:p>
            <a:pPr algn="ctr"/>
            <a:endParaRPr lang="es-ES" dirty="0"/>
          </a:p>
        </p:txBody>
      </p:sp>
      <p:cxnSp>
        <p:nvCxnSpPr>
          <p:cNvPr id="5" name="Conector recto 4"/>
          <p:cNvCxnSpPr/>
          <p:nvPr/>
        </p:nvCxnSpPr>
        <p:spPr>
          <a:xfrm flipH="1">
            <a:off x="6524138" y="2619632"/>
            <a:ext cx="230" cy="3101892"/>
          </a:xfrm>
          <a:prstGeom prst="line">
            <a:avLst/>
          </a:prstGeom>
          <a:ln>
            <a:solidFill>
              <a:srgbClr val="EABD00"/>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0966DC23-5D75-4E55-94E0-8AC9A57DBD08}" type="slidenum">
              <a:rPr lang="en-US" smtClean="0"/>
              <a:pPr>
                <a:defRPr/>
              </a:pPr>
              <a:t>9</a:t>
            </a:fld>
            <a:endParaRPr lang="en-US" dirty="0"/>
          </a:p>
        </p:txBody>
      </p:sp>
      <p:graphicFrame>
        <p:nvGraphicFramePr>
          <p:cNvPr id="14" name="Gráfico 15"/>
          <p:cNvGraphicFramePr>
            <a:graphicFrameLocks/>
          </p:cNvGraphicFramePr>
          <p:nvPr>
            <p:extLst>
              <p:ext uri="{D42A27DB-BD31-4B8C-83A1-F6EECF244321}">
                <p14:modId xmlns:p14="http://schemas.microsoft.com/office/powerpoint/2010/main" val="4276898872"/>
              </p:ext>
            </p:extLst>
          </p:nvPr>
        </p:nvGraphicFramePr>
        <p:xfrm>
          <a:off x="0" y="2984836"/>
          <a:ext cx="4495799" cy="3413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292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CX_2014_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C_sólo un logotipo_2018_present.pptx" id="{C0B35D6B-E64B-4680-BE98-6BBFEEACA3AD}" vid="{5029AD57-1CD7-43B8-A743-03EB176245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M_x0020_Ent_x0020_TaxonomyTaxHTField0 xmlns="2955d680-6fef-4529-8eb0-555c310ae35f">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b5cff18d-06e2-4b96-8cca-84145c202a65</TermId>
        </TermInfo>
      </Terms>
    </FM_x0020_Ent_x0020_TaxonomyTaxHTField0>
    <o79fb0eb13274969baa8945b2a62dcda xmlns="2955d680-6fef-4529-8eb0-555c310ae35f">
      <Terms xmlns="http://schemas.microsoft.com/office/infopath/2007/PartnerControls">
        <TermInfo xmlns="http://schemas.microsoft.com/office/infopath/2007/PartnerControls">
          <TermName xmlns="http://schemas.microsoft.com/office/infopath/2007/PartnerControls">Community Relations - Publications</TermName>
          <TermId xmlns="http://schemas.microsoft.com/office/infopath/2007/PartnerControls">0eb1079e-2bf7-4815-8ce8-425784436bc4</TermId>
        </TermInfo>
      </Terms>
    </o79fb0eb13274969baa8945b2a62dcda>
    <FM_x0020_LOC xmlns="2955d680-6fef-4529-8eb0-555c310ae35f">Atlantic Copper (Huelva)</FM_x0020_LOC>
    <FM_x0020_DPT xmlns="2955d680-6fef-4529-8eb0-555c310ae35f">Communications</FM_x0020_DPT>
    <TaxCatchAll xmlns="2955d680-6fef-4529-8eb0-555c310ae35f">
      <Value>3</Value>
      <Value>2</Value>
      <Value>1</Value>
    </TaxCatchAll>
    <FM_x0020_Doc_x0020_TypeTaxHTField0 xmlns="2955d680-6fef-4529-8eb0-555c310ae35f">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ab0814dc-ad79-4add-a59b-e4976d8b9098</TermId>
        </TermInfo>
      </Terms>
    </FM_x0020_Doc_x0020_TypeTaxHTField0>
  </documentManagement>
</p:properties>
</file>

<file path=customXml/item3.xml><?xml version="1.0" encoding="utf-8"?>
<?mso-contentType ?>
<SharedContentType xmlns="Microsoft.SharePoint.Taxonomy.ContentTypeSync" SourceId="3c5ebd04-3300-48ee-b316-fbd56db5c3e7" ContentTypeId="0x01010046829DE55437B147B48D1766376E3D6B" PreviousValue="false"/>
</file>

<file path=customXml/item4.xml><?xml version="1.0" encoding="utf-8"?>
<ct:contentTypeSchema xmlns:ct="http://schemas.microsoft.com/office/2006/metadata/contentType" xmlns:ma="http://schemas.microsoft.com/office/2006/metadata/properties/metaAttributes" ct:_="" ma:_="" ma:contentTypeName="FM Document" ma:contentTypeID="0x01010046829DE55437B147B48D1766376E3D6B000FCD63E7C9420C4AB6B5C337ABDB05F4" ma:contentTypeVersion="439" ma:contentTypeDescription="Document Content Type" ma:contentTypeScope="" ma:versionID="92564726b66310061313ae2147be63d6">
  <xsd:schema xmlns:xsd="http://www.w3.org/2001/XMLSchema" xmlns:xs="http://www.w3.org/2001/XMLSchema" xmlns:p="http://schemas.microsoft.com/office/2006/metadata/properties" xmlns:ns2="2955d680-6fef-4529-8eb0-555c310ae35f" targetNamespace="http://schemas.microsoft.com/office/2006/metadata/properties" ma:root="true" ma:fieldsID="d9a9c0e73193065e2d81b9f1dbab19a0" ns2:_="">
    <xsd:import namespace="2955d680-6fef-4529-8eb0-555c310ae35f"/>
    <xsd:element name="properties">
      <xsd:complexType>
        <xsd:sequence>
          <xsd:element name="documentManagement">
            <xsd:complexType>
              <xsd:all>
                <xsd:element ref="ns2:TaxCatchAll" minOccurs="0"/>
                <xsd:element ref="ns2:TaxCatchAllLabel" minOccurs="0"/>
                <xsd:element ref="ns2:FM_x0020_Doc_x0020_TypeTaxHTField0" minOccurs="0"/>
                <xsd:element ref="ns2:FM_x0020_Ent_x0020_TaxonomyTaxHTField0" minOccurs="0"/>
                <xsd:element ref="ns2:FM_x0020_DPT" minOccurs="0"/>
                <xsd:element ref="ns2:FM_x0020_LOC" minOccurs="0"/>
                <xsd:element ref="ns2:o79fb0eb13274969baa8945b2a62dcd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5d680-6fef-4529-8eb0-555c310ae35f" elementFormDefault="qualified">
    <xsd:import namespace="http://schemas.microsoft.com/office/2006/documentManagement/types"/>
    <xsd:import namespace="http://schemas.microsoft.com/office/infopath/2007/PartnerControls"/>
    <xsd:element name="TaxCatchAll" ma:index="6" nillable="true" ma:displayName="Taxonomy Catch All Column" ma:hidden="true" ma:list="{a234c328-0977-4f20-80f6-b968d3be91fd}" ma:internalName="TaxCatchAll" ma:showField="CatchAllData" ma:web="ab77c86d-98b9-4c08-9a68-a290fee71c14">
      <xsd:complexType>
        <xsd:complexContent>
          <xsd:extension base="dms:MultiChoiceLookup">
            <xsd:sequence>
              <xsd:element name="Value" type="dms:Lookup" maxOccurs="unbounded" minOccurs="0" nillable="true"/>
            </xsd:sequence>
          </xsd:extension>
        </xsd:complexContent>
      </xsd:complexType>
    </xsd:element>
    <xsd:element name="TaxCatchAllLabel" ma:index="7" nillable="true" ma:displayName="Taxonomy Catch All Column1" ma:hidden="true" ma:list="{a234c328-0977-4f20-80f6-b968d3be91fd}" ma:internalName="TaxCatchAllLabel" ma:readOnly="true" ma:showField="CatchAllDataLabel" ma:web="ab77c86d-98b9-4c08-9a68-a290fee71c14">
      <xsd:complexType>
        <xsd:complexContent>
          <xsd:extension base="dms:MultiChoiceLookup">
            <xsd:sequence>
              <xsd:element name="Value" type="dms:Lookup" maxOccurs="unbounded" minOccurs="0" nillable="true"/>
            </xsd:sequence>
          </xsd:extension>
        </xsd:complexContent>
      </xsd:complexType>
    </xsd:element>
    <xsd:element name="FM_x0020_Doc_x0020_TypeTaxHTField0" ma:index="8" nillable="true" ma:taxonomy="true" ma:internalName="FM_x0020_Doc_x0020_TypeTaxHTField0" ma:taxonomyFieldName="FM_x0020_Doc_x0020_Type" ma:displayName="FM Doc Type" ma:readOnly="false" ma:default="1;#Communication|ab0814dc-ad79-4add-a59b-e4976d8b9098" ma:fieldId="{bfb78ee2-975a-4f84-839c-ed91d42d4105}" ma:sspId="3c5ebd04-3300-48ee-b316-fbd56db5c3e7" ma:termSetId="af82bb66-37d5-47da-967c-ea1eda9481cb" ma:anchorId="00000000-0000-0000-0000-000000000000" ma:open="false" ma:isKeyword="false">
      <xsd:complexType>
        <xsd:sequence>
          <xsd:element ref="pc:Terms" minOccurs="0" maxOccurs="1"/>
        </xsd:sequence>
      </xsd:complexType>
    </xsd:element>
    <xsd:element name="FM_x0020_Ent_x0020_TaxonomyTaxHTField0" ma:index="10" nillable="true" ma:taxonomy="true" ma:internalName="FM_x0020_Ent_x0020_TaxonomyTaxHTField0" ma:taxonomyFieldName="FM_x0020_Ent_x0020_Taxonomy" ma:displayName="FM Business Process" ma:readOnly="false" ma:default="3;#Communication|b5cff18d-06e2-4b96-8cca-84145c202a65" ma:fieldId="{b40ec4b2-9645-411d-a03c-9e8ab0f1f2d4}" ma:sspId="3c5ebd04-3300-48ee-b316-fbd56db5c3e7" ma:termSetId="3d1ce9c8-a01a-4b28-93f4-bc23cae590ff" ma:anchorId="00000000-0000-0000-0000-000000000000" ma:open="false" ma:isKeyword="false">
      <xsd:complexType>
        <xsd:sequence>
          <xsd:element ref="pc:Terms" minOccurs="0" maxOccurs="1"/>
        </xsd:sequence>
      </xsd:complexType>
    </xsd:element>
    <xsd:element name="FM_x0020_DPT" ma:index="12" nillable="true" ma:displayName="FM DPT" ma:default="Communications"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3" nillable="true" ma:displayName="FM LOC" ma:default="Atlantic Copper (Huelva)" ma:description="This column is used to assign Location" ma:format="Dropdown" ma:hidden="true" ma:internalName="FM_x0020_LOC" ma:readOnly="false">
      <xsd:simpleType>
        <xsd:restriction base="dms:Choice">
          <xsd:enumeration value="Administrative &amp; Sales"/>
          <xsd:enumeration value="Africa"/>
          <xsd:enumeration value="Ajo"/>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Refinery"/>
          <xsd:enumeration value="El Paso Rod"/>
          <xsd:enumeration value="Europe"/>
          <xsd:enumeration value="FMC"/>
          <xsd:enumeration value="Ft Madison"/>
          <xsd:enumeration value="Global"/>
          <xsd:enumeration value="Henderson"/>
          <xsd:enumeration value="Houston"/>
          <xsd:enumeration value="Jakarta"/>
          <xsd:enumeration value="Jerome"/>
          <xsd:enumeration value="Johannesburg"/>
          <xsd:enumeration value="Kinetics"/>
          <xsd:enumeration value="Kokkola"/>
          <xsd:enumeration value="Lubumbashi"/>
          <xsd:enumeration value="Madrid"/>
          <xsd:enumeration value="Miami"/>
          <xsd:enumeration value="Miami Rod"/>
          <xsd:enumeration value="Miami Smelter"/>
          <xsd:enumeration value="Mine Training Institute"/>
          <xsd:enumeration value="Mining"/>
          <xsd:enumeration value="Morenci"/>
          <xsd:enumeration value="NOLA"/>
          <xsd:enumeration value="North America"/>
          <xsd:enumeration value="Norwich"/>
          <xsd:enumeration value="Oil &amp; Gas"/>
          <xsd:enumeration value="Ojos del Salado"/>
          <xsd:enumeration value="Oro Valley"/>
          <xsd:enumeration value="Processing"/>
          <xsd:enumeration value="PTFI"/>
          <xsd:enumeration value="Research &amp; Development"/>
          <xsd:enumeration value="Rotterdam"/>
          <xsd:enumeration value="Safford"/>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element name="o79fb0eb13274969baa8945b2a62dcda" ma:index="14" ma:taxonomy="true" ma:internalName="o79fb0eb13274969baa8945b2a62dcda" ma:taxonomyFieldName="FM_x0020_Retention_x0020_Category" ma:displayName="FM Retention Category" ma:readOnly="false" ma:default="2;#Community Relations - Publications|0eb1079e-2bf7-4815-8ce8-425784436bc4" ma:fieldId="{879fb0eb-1327-4969-baa8-945b2a62dcda}" ma:sspId="3c5ebd04-3300-48ee-b316-fbd56db5c3e7" ma:termSetId="3287f003-fa19-4de9-9d01-e5aef60515f6"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565AB5-18DC-450F-A4B4-2298338A8498}">
  <ds:schemaRefs>
    <ds:schemaRef ds:uri="http://schemas.microsoft.com/sharepoint/v3/contenttype/forms"/>
  </ds:schemaRefs>
</ds:datastoreItem>
</file>

<file path=customXml/itemProps2.xml><?xml version="1.0" encoding="utf-8"?>
<ds:datastoreItem xmlns:ds="http://schemas.openxmlformats.org/officeDocument/2006/customXml" ds:itemID="{0DB89B17-45ED-4AD4-AB50-D8ABC2680741}">
  <ds:schemaRefs>
    <ds:schemaRef ds:uri="http://purl.org/dc/dcmitype/"/>
    <ds:schemaRef ds:uri="http://www.w3.org/XML/1998/namespace"/>
    <ds:schemaRef ds:uri="http://schemas.microsoft.com/office/infopath/2007/PartnerControls"/>
    <ds:schemaRef ds:uri="http://purl.org/dc/elements/1.1/"/>
    <ds:schemaRef ds:uri="http://purl.org/dc/terms/"/>
    <ds:schemaRef ds:uri="http://schemas.microsoft.com/office/2006/documentManagement/types"/>
    <ds:schemaRef ds:uri="http://schemas.openxmlformats.org/package/2006/metadata/core-properties"/>
    <ds:schemaRef ds:uri="2955d680-6fef-4529-8eb0-555c310ae35f"/>
    <ds:schemaRef ds:uri="http://schemas.microsoft.com/office/2006/metadata/properties"/>
  </ds:schemaRefs>
</ds:datastoreItem>
</file>

<file path=customXml/itemProps3.xml><?xml version="1.0" encoding="utf-8"?>
<ds:datastoreItem xmlns:ds="http://schemas.openxmlformats.org/officeDocument/2006/customXml" ds:itemID="{890E09E9-8258-490B-BEA5-D643B0E55713}">
  <ds:schemaRefs>
    <ds:schemaRef ds:uri="Microsoft.SharePoint.Taxonomy.ContentTypeSync"/>
  </ds:schemaRefs>
</ds:datastoreItem>
</file>

<file path=customXml/itemProps4.xml><?xml version="1.0" encoding="utf-8"?>
<ds:datastoreItem xmlns:ds="http://schemas.openxmlformats.org/officeDocument/2006/customXml" ds:itemID="{D80B7242-B04A-42B5-8BDF-F5695241B6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5d680-6fef-4529-8eb0-555c310ae3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8934</TotalTime>
  <Words>3066</Words>
  <Application>Microsoft Office PowerPoint</Application>
  <PresentationFormat>On-screen Show (4:3)</PresentationFormat>
  <Paragraphs>370</Paragraphs>
  <Slides>26</Slides>
  <Notes>26</Notes>
  <HiddenSlides>4</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42" baseType="lpstr">
      <vt:lpstr>MS Gothic</vt:lpstr>
      <vt:lpstr>Arial</vt:lpstr>
      <vt:lpstr>Arial Black</vt:lpstr>
      <vt:lpstr>Berlin Sans FB Demi</vt:lpstr>
      <vt:lpstr>Calibri</vt:lpstr>
      <vt:lpstr>Calibri Light</vt:lpstr>
      <vt:lpstr>Cooper Black</vt:lpstr>
      <vt:lpstr>Courier New</vt:lpstr>
      <vt:lpstr>Franklin Gothic Book</vt:lpstr>
      <vt:lpstr>Franklin Gothic Medium</vt:lpstr>
      <vt:lpstr>Tahoma</vt:lpstr>
      <vt:lpstr>Times New Roman</vt:lpstr>
      <vt:lpstr>Wingdings</vt:lpstr>
      <vt:lpstr>Wingdings 3</vt:lpstr>
      <vt:lpstr>FCX_2014_template</vt:lpstr>
      <vt:lpstr>Fotografía de Photo Editor</vt:lpstr>
      <vt:lpstr>PowerPoint Presentation</vt:lpstr>
      <vt:lpstr>PowerPoint Presentation</vt:lpstr>
      <vt:lpstr>PowerPoint Presentation</vt:lpstr>
      <vt:lpstr>Atlantic Copper</vt:lpstr>
      <vt:lpstr>PowerPoint Presentation</vt:lpstr>
      <vt:lpstr>PowerPoint Presentation</vt:lpstr>
      <vt:lpstr>Plantas de ácido</vt:lpstr>
      <vt:lpstr>PowerPoint Presentation</vt:lpstr>
      <vt:lpstr>Production and Sales</vt:lpstr>
      <vt:lpstr>Management Standards</vt:lpstr>
      <vt:lpstr>PowerPoint Presentation</vt:lpstr>
      <vt:lpstr>Copper slags (iron silicate)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WhISPER: Waterless  Iron Silicate Production with Energy Recovery </vt:lpstr>
      <vt:lpstr>PowerPoint Presentation</vt:lpstr>
      <vt:lpstr>PowerPoint Presentation</vt:lpstr>
      <vt:lpstr>WhISPER: Pilot plant</vt:lpstr>
      <vt:lpstr>WhISPER: Pilot plant</vt:lpstr>
      <vt:lpstr>WhISPER: Pilot plant-scheduled</vt:lpstr>
    </vt:vector>
  </TitlesOfParts>
  <Company>FreePort-McMoRan Copper &amp; Gold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Kathy</dc:creator>
  <cp:lastModifiedBy>Ruiz Oria, Irene</cp:lastModifiedBy>
  <cp:revision>668</cp:revision>
  <cp:lastPrinted>2019-03-28T08:05:20Z</cp:lastPrinted>
  <dcterms:created xsi:type="dcterms:W3CDTF">2018-04-24T19:20:48Z</dcterms:created>
  <dcterms:modified xsi:type="dcterms:W3CDTF">2019-04-03T21:24:06Z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FM Doc Type">
    <vt:lpwstr>1;#Communication|ab0814dc-ad79-4add-a59b-e4976d8b9098</vt:lpwstr>
  </property>
  <property fmtid="{D5CDD505-2E9C-101B-9397-08002B2CF9AE}" pid="4" name="FM Retention Category">
    <vt:lpwstr>2;#Community Relations - Publications|0eb1079e-2bf7-4815-8ce8-425784436bc4</vt:lpwstr>
  </property>
  <property fmtid="{D5CDD505-2E9C-101B-9397-08002B2CF9AE}" pid="5" name="ContentTypeId">
    <vt:lpwstr>0x01010046829DE55437B147B48D1766376E3D6B000FCD63E7C9420C4AB6B5C337ABDB05F4</vt:lpwstr>
  </property>
  <property fmtid="{D5CDD505-2E9C-101B-9397-08002B2CF9AE}" pid="6" name="FM Ent Taxonomy">
    <vt:lpwstr>3;#Communication|b5cff18d-06e2-4b96-8cca-84145c202a65</vt:lpwstr>
  </property>
</Properties>
</file>